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0"/>
  </p:notesMasterIdLst>
  <p:handoutMasterIdLst>
    <p:handoutMasterId r:id="rId11"/>
  </p:handoutMasterIdLst>
  <p:sldIdLst>
    <p:sldId id="256" r:id="rId2"/>
    <p:sldId id="4961" r:id="rId3"/>
    <p:sldId id="5097" r:id="rId4"/>
    <p:sldId id="5092" r:id="rId5"/>
    <p:sldId id="5094" r:id="rId6"/>
    <p:sldId id="4973" r:id="rId7"/>
    <p:sldId id="5096" r:id="rId8"/>
    <p:sldId id="4877" r:id="rId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AC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103" autoAdjust="0"/>
  </p:normalViewPr>
  <p:slideViewPr>
    <p:cSldViewPr snapToGrid="0">
      <p:cViewPr varScale="1">
        <p:scale>
          <a:sx n="77" d="100"/>
          <a:sy n="77" d="100"/>
        </p:scale>
        <p:origin x="1818"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0" d="100"/>
          <a:sy n="60" d="100"/>
        </p:scale>
        <p:origin x="3274"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7B2FC130-B2E8-48B5-AC09-61C458EDF0AA}" type="datetimeFigureOut">
              <a:rPr kumimoji="1" lang="ja-JP" altLang="en-US" smtClean="0"/>
              <a:pPr/>
              <a:t>2025/9/26</a:t>
            </a:fld>
            <a:endParaRPr kumimoji="1"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A10A6EEC-69A2-4AA8-BEF3-3C34624F06D6}"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57152CEB-D5C6-4D0A-B777-6C8BDA52468E}" type="datetimeFigureOut">
              <a:rPr kumimoji="1" lang="ja-JP" altLang="en-US" smtClean="0"/>
              <a:pPr/>
              <a:t>2025/9/26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5"/>
          </a:xfrm>
          <a:prstGeom prst="rect">
            <a:avLst/>
          </a:prstGeom>
        </p:spPr>
        <p:txBody>
          <a:bodyPr vert="horz" lIns="91559" tIns="45779" rIns="91559" bIns="4577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7020CCE7-3942-4A95-BC93-A3D434D2AD66}" type="slidenum">
              <a:rPr kumimoji="1" lang="ja-JP" altLang="en-US" smtClean="0"/>
              <a:pPr/>
              <a:t>‹#›</a:t>
            </a:fld>
            <a:endParaRPr kumimoji="1" lang="ja-JP" altLang="en-US"/>
          </a:p>
        </p:txBody>
      </p:sp>
    </p:spTree>
    <p:extLst>
      <p:ext uri="{BB962C8B-B14F-4D97-AF65-F5344CB8AC3E}">
        <p14:creationId xmlns:p14="http://schemas.microsoft.com/office/powerpoint/2010/main" val="30367597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baseline="0">
        <a:solidFill>
          <a:schemeClr val="tx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200" kern="1200" baseline="0">
        <a:solidFill>
          <a:schemeClr val="tx1"/>
        </a:solidFill>
        <a:latin typeface="BIZ UDゴシック" panose="020B0400000000000000" pitchFamily="49" charset="-128"/>
        <a:ea typeface="BIZ UDゴシック" panose="020B0400000000000000" pitchFamily="49" charset="-128"/>
        <a:cs typeface="+mn-cs"/>
      </a:defRPr>
    </a:lvl2pPr>
    <a:lvl3pPr marL="914400" algn="l" defTabSz="914400" rtl="0" eaLnBrk="1" latinLnBrk="0" hangingPunct="1">
      <a:defRPr kumimoji="1" sz="1200" kern="1200" baseline="0">
        <a:solidFill>
          <a:schemeClr val="tx1"/>
        </a:solidFill>
        <a:latin typeface="BIZ UDゴシック" panose="020B0400000000000000" pitchFamily="49" charset="-128"/>
        <a:ea typeface="BIZ UDゴシック" panose="020B0400000000000000" pitchFamily="49" charset="-128"/>
        <a:cs typeface="+mn-cs"/>
      </a:defRPr>
    </a:lvl3pPr>
    <a:lvl4pPr marL="1371600" algn="l" defTabSz="914400" rtl="0" eaLnBrk="1" latinLnBrk="0" hangingPunct="1">
      <a:defRPr kumimoji="1" sz="1200" kern="1200" baseline="0">
        <a:solidFill>
          <a:schemeClr val="tx1"/>
        </a:solidFill>
        <a:latin typeface="BIZ UDゴシック" panose="020B0400000000000000" pitchFamily="49" charset="-128"/>
        <a:ea typeface="BIZ UDゴシック" panose="020B0400000000000000" pitchFamily="49" charset="-128"/>
        <a:cs typeface="+mn-cs"/>
      </a:defRPr>
    </a:lvl4pPr>
    <a:lvl5pPr marL="1828800" algn="l" defTabSz="914400" rtl="0" eaLnBrk="1" latinLnBrk="0" hangingPunct="1">
      <a:defRPr kumimoji="1" sz="1200" kern="1200" baseline="0">
        <a:solidFill>
          <a:schemeClr val="tx1"/>
        </a:solidFill>
        <a:latin typeface="BIZ UDゴシック" panose="020B0400000000000000" pitchFamily="49" charset="-128"/>
        <a:ea typeface="BIZ UDゴシック" panose="020B0400000000000000"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kumimoji="1" lang="ja-JP" altLang="en-US" dirty="0"/>
          </a:p>
        </p:txBody>
      </p:sp>
      <p:sp>
        <p:nvSpPr>
          <p:cNvPr id="4" name="スライド番号プレースホルダー 3"/>
          <p:cNvSpPr>
            <a:spLocks noGrp="1"/>
          </p:cNvSpPr>
          <p:nvPr>
            <p:ph type="sldNum" sz="quarter" idx="5"/>
          </p:nvPr>
        </p:nvSpPr>
        <p:spPr/>
        <p:txBody>
          <a:bodyPr/>
          <a:lstStyle/>
          <a:p>
            <a:fld id="{7020CCE7-3942-4A95-BC93-A3D434D2AD66}" type="slidenum">
              <a:rPr kumimoji="1" lang="ja-JP" altLang="en-US" smtClean="0"/>
              <a:pPr/>
              <a:t>0</a:t>
            </a:fld>
            <a:endParaRPr kumimoji="1" lang="ja-JP" altLang="en-US"/>
          </a:p>
        </p:txBody>
      </p:sp>
    </p:spTree>
    <p:extLst>
      <p:ext uri="{BB962C8B-B14F-4D97-AF65-F5344CB8AC3E}">
        <p14:creationId xmlns:p14="http://schemas.microsoft.com/office/powerpoint/2010/main" val="89868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just">
              <a:buFont typeface="Wingdings" panose="05000000000000000000" pitchFamily="2" charset="2"/>
              <a:buNone/>
            </a:pPr>
            <a:endParaRPr lang="en-US"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7020CCE7-3942-4A95-BC93-A3D434D2AD66}" type="slidenum">
              <a:rPr kumimoji="1" lang="ja-JP" altLang="en-US" smtClean="0"/>
              <a:pPr/>
              <a:t>1</a:t>
            </a:fld>
            <a:endParaRPr kumimoji="1" lang="ja-JP" altLang="en-US"/>
          </a:p>
        </p:txBody>
      </p:sp>
    </p:spTree>
    <p:extLst>
      <p:ext uri="{BB962C8B-B14F-4D97-AF65-F5344CB8AC3E}">
        <p14:creationId xmlns:p14="http://schemas.microsoft.com/office/powerpoint/2010/main" val="345040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D9891-6C8F-DDDF-9999-A4C4BAFC086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5154E6E-7885-8748-C82E-7B4A9161D43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4F2EF42-03D3-A8E6-3A97-D7799D9BAC38}"/>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CF45BBBA-592F-F004-4404-5E6B34441F60}"/>
              </a:ext>
            </a:extLst>
          </p:cNvPr>
          <p:cNvSpPr>
            <a:spLocks noGrp="1"/>
          </p:cNvSpPr>
          <p:nvPr>
            <p:ph type="sldNum" sz="quarter" idx="5"/>
          </p:nvPr>
        </p:nvSpPr>
        <p:spPr/>
        <p:txBody>
          <a:bodyPr/>
          <a:lstStyle/>
          <a:p>
            <a:fld id="{7020CCE7-3942-4A95-BC93-A3D434D2AD66}" type="slidenum">
              <a:rPr kumimoji="1" lang="ja-JP" altLang="en-US" smtClean="0"/>
              <a:pPr/>
              <a:t>2</a:t>
            </a:fld>
            <a:endParaRPr kumimoji="1" lang="ja-JP" altLang="en-US"/>
          </a:p>
        </p:txBody>
      </p:sp>
    </p:spTree>
    <p:extLst>
      <p:ext uri="{BB962C8B-B14F-4D97-AF65-F5344CB8AC3E}">
        <p14:creationId xmlns:p14="http://schemas.microsoft.com/office/powerpoint/2010/main" val="4027382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游明朝" panose="02020400000000000000" pitchFamily="18" charset="-128"/>
              <a:ea typeface="游明朝" panose="02020400000000000000" pitchFamily="18" charset="-128"/>
            </a:endParaRPr>
          </a:p>
        </p:txBody>
      </p:sp>
      <p:sp>
        <p:nvSpPr>
          <p:cNvPr id="4" name="スライド番号プレースホルダー 3"/>
          <p:cNvSpPr>
            <a:spLocks noGrp="1"/>
          </p:cNvSpPr>
          <p:nvPr>
            <p:ph type="sldNum" sz="quarter" idx="5"/>
          </p:nvPr>
        </p:nvSpPr>
        <p:spPr/>
        <p:txBody>
          <a:bodyPr/>
          <a:lstStyle/>
          <a:p>
            <a:fld id="{7020CCE7-3942-4A95-BC93-A3D434D2AD66}" type="slidenum">
              <a:rPr kumimoji="1" lang="ja-JP" altLang="en-US" smtClean="0"/>
              <a:pPr/>
              <a:t>3</a:t>
            </a:fld>
            <a:endParaRPr kumimoji="1" lang="ja-JP" altLang="en-US"/>
          </a:p>
        </p:txBody>
      </p:sp>
    </p:spTree>
    <p:extLst>
      <p:ext uri="{BB962C8B-B14F-4D97-AF65-F5344CB8AC3E}">
        <p14:creationId xmlns:p14="http://schemas.microsoft.com/office/powerpoint/2010/main" val="30937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just">
              <a:buFont typeface="Wingdings" panose="05000000000000000000" pitchFamily="2" charset="2"/>
              <a:buNone/>
            </a:pPr>
            <a:endParaRPr lang="en-US"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7020CCE7-3942-4A95-BC93-A3D434D2AD66}" type="slidenum">
              <a:rPr kumimoji="1" lang="ja-JP" altLang="en-US" smtClean="0"/>
              <a:pPr/>
              <a:t>4</a:t>
            </a:fld>
            <a:endParaRPr kumimoji="1" lang="ja-JP" altLang="en-US"/>
          </a:p>
        </p:txBody>
      </p:sp>
    </p:spTree>
    <p:extLst>
      <p:ext uri="{BB962C8B-B14F-4D97-AF65-F5344CB8AC3E}">
        <p14:creationId xmlns:p14="http://schemas.microsoft.com/office/powerpoint/2010/main" val="161733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just">
              <a:buFont typeface="Wingdings" panose="05000000000000000000" pitchFamily="2" charset="2"/>
              <a:buNone/>
            </a:pPr>
            <a:endParaRPr lang="en-US"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7020CCE7-3942-4A95-BC93-A3D434D2AD66}" type="slidenum">
              <a:rPr kumimoji="1" lang="ja-JP" altLang="en-US" smtClean="0"/>
              <a:pPr/>
              <a:t>5</a:t>
            </a:fld>
            <a:endParaRPr kumimoji="1" lang="ja-JP" altLang="en-US"/>
          </a:p>
        </p:txBody>
      </p:sp>
    </p:spTree>
    <p:extLst>
      <p:ext uri="{BB962C8B-B14F-4D97-AF65-F5344CB8AC3E}">
        <p14:creationId xmlns:p14="http://schemas.microsoft.com/office/powerpoint/2010/main" val="1295405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F5748-8DE7-1788-5611-868281E0492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1FF6F70-9E3F-0D8D-F349-F898058EA49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CA99C29-BF8C-4559-C4B2-A1CF90E63944}"/>
              </a:ext>
            </a:extLst>
          </p:cNvPr>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5AFF2E56-83FF-801F-616B-B8B914D83EBB}"/>
              </a:ext>
            </a:extLst>
          </p:cNvPr>
          <p:cNvSpPr>
            <a:spLocks noGrp="1"/>
          </p:cNvSpPr>
          <p:nvPr>
            <p:ph type="sldNum" sz="quarter" idx="5"/>
          </p:nvPr>
        </p:nvSpPr>
        <p:spPr/>
        <p:txBody>
          <a:bodyPr/>
          <a:lstStyle/>
          <a:p>
            <a:fld id="{7020CCE7-3942-4A95-BC93-A3D434D2AD66}" type="slidenum">
              <a:rPr kumimoji="1" lang="ja-JP" altLang="en-US" smtClean="0"/>
              <a:pPr/>
              <a:t>6</a:t>
            </a:fld>
            <a:endParaRPr kumimoji="1" lang="ja-JP" altLang="en-US"/>
          </a:p>
        </p:txBody>
      </p:sp>
    </p:spTree>
    <p:extLst>
      <p:ext uri="{BB962C8B-B14F-4D97-AF65-F5344CB8AC3E}">
        <p14:creationId xmlns:p14="http://schemas.microsoft.com/office/powerpoint/2010/main" val="2133920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29674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02E081-A009-434A-A7A3-A61082A506F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A1B9904-F0C0-4674-A60B-6BD6E25CB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0F1C41D-F57F-4BE4-9F09-C3B813C099EE}"/>
              </a:ext>
            </a:extLst>
          </p:cNvPr>
          <p:cNvSpPr>
            <a:spLocks noGrp="1"/>
          </p:cNvSpPr>
          <p:nvPr>
            <p:ph type="dt" sz="half" idx="10"/>
          </p:nvPr>
        </p:nvSpPr>
        <p:spPr/>
        <p:txBody>
          <a:bodyPr/>
          <a:lstStyle/>
          <a:p>
            <a:fld id="{96043025-88E4-45FE-BCB2-7E292FEB2D6C}" type="datetime1">
              <a:rPr kumimoji="1" lang="ja-JP" altLang="en-US" smtClean="0"/>
              <a:t>2025/9/26</a:t>
            </a:fld>
            <a:endParaRPr kumimoji="1" lang="ja-JP" altLang="en-US"/>
          </a:p>
        </p:txBody>
      </p:sp>
      <p:sp>
        <p:nvSpPr>
          <p:cNvPr id="5" name="フッター プレースホルダー 4">
            <a:extLst>
              <a:ext uri="{FF2B5EF4-FFF2-40B4-BE49-F238E27FC236}">
                <a16:creationId xmlns:a16="http://schemas.microsoft.com/office/drawing/2014/main" id="{9C58AE4C-512D-4104-8C4D-27D83A390FD6}"/>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7504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619A54-894F-4AB5-A51D-ED641248B72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663F583-6051-4579-8B92-C4746F1E988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AC2CE8-2DB1-4AFC-A781-3E06AD623D33}"/>
              </a:ext>
            </a:extLst>
          </p:cNvPr>
          <p:cNvSpPr>
            <a:spLocks noGrp="1"/>
          </p:cNvSpPr>
          <p:nvPr>
            <p:ph type="dt" sz="half" idx="10"/>
          </p:nvPr>
        </p:nvSpPr>
        <p:spPr/>
        <p:txBody>
          <a:bodyPr/>
          <a:lstStyle/>
          <a:p>
            <a:fld id="{C8CA06E3-7339-47F3-95B4-0D7306FB4AD6}" type="datetime1">
              <a:rPr kumimoji="1" lang="ja-JP" altLang="en-US" smtClean="0"/>
              <a:t>2025/9/26</a:t>
            </a:fld>
            <a:endParaRPr kumimoji="1" lang="ja-JP" altLang="en-US"/>
          </a:p>
        </p:txBody>
      </p:sp>
      <p:sp>
        <p:nvSpPr>
          <p:cNvPr id="5" name="フッター プレースホルダー 4">
            <a:extLst>
              <a:ext uri="{FF2B5EF4-FFF2-40B4-BE49-F238E27FC236}">
                <a16:creationId xmlns:a16="http://schemas.microsoft.com/office/drawing/2014/main" id="{34F6911A-1AD3-48B9-BEE7-62F437A890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ABFF4A-AED8-392E-28E2-C56C9918A2A4}"/>
              </a:ext>
            </a:extLst>
          </p:cNvPr>
          <p:cNvSpPr>
            <a:spLocks noGrp="1"/>
          </p:cNvSpPr>
          <p:nvPr>
            <p:ph type="sldNum" sz="quarter" idx="4"/>
          </p:nvPr>
        </p:nvSpPr>
        <p:spPr>
          <a:xfrm>
            <a:off x="8610600" y="6356348"/>
            <a:ext cx="2743200" cy="365125"/>
          </a:xfrm>
          <a:prstGeom prst="rect">
            <a:avLst/>
          </a:prstGeom>
        </p:spPr>
        <p:txBody>
          <a:bodyPr vert="horz" lIns="91440" tIns="45720" rIns="91440" bIns="45720" rtlCol="0" anchor="ctr"/>
          <a:lstStyle>
            <a:lvl1pPr algn="r">
              <a:defRPr sz="2800">
                <a:solidFill>
                  <a:schemeClr val="tx1">
                    <a:tint val="82000"/>
                  </a:schemeClr>
                </a:solidFill>
              </a:defRPr>
            </a:lvl1pPr>
          </a:lstStyle>
          <a:p>
            <a:fld id="{22339121-8B06-438E-B232-8CDE9EDDC567}" type="slidenum">
              <a:rPr lang="ja-JP" altLang="en-US" smtClean="0"/>
              <a:pPr/>
              <a:t>‹#›</a:t>
            </a:fld>
            <a:endParaRPr lang="ja-JP" altLang="en-US" dirty="0"/>
          </a:p>
        </p:txBody>
      </p:sp>
    </p:spTree>
    <p:extLst>
      <p:ext uri="{BB962C8B-B14F-4D97-AF65-F5344CB8AC3E}">
        <p14:creationId xmlns:p14="http://schemas.microsoft.com/office/powerpoint/2010/main" val="395020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40A039E-E21C-47A6-99CF-CD7E0615758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1C59DE1-8851-4A70-A6ED-06DA11F333B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48027C-6849-406F-8D9B-27A0BE959B98}"/>
              </a:ext>
            </a:extLst>
          </p:cNvPr>
          <p:cNvSpPr>
            <a:spLocks noGrp="1"/>
          </p:cNvSpPr>
          <p:nvPr>
            <p:ph type="dt" sz="half" idx="10"/>
          </p:nvPr>
        </p:nvSpPr>
        <p:spPr/>
        <p:txBody>
          <a:bodyPr/>
          <a:lstStyle/>
          <a:p>
            <a:fld id="{3EBBFF4A-64AC-430F-A744-8F4E2D6982B1}" type="datetime1">
              <a:rPr kumimoji="1" lang="ja-JP" altLang="en-US" smtClean="0"/>
              <a:t>2025/9/26</a:t>
            </a:fld>
            <a:endParaRPr kumimoji="1" lang="ja-JP" altLang="en-US"/>
          </a:p>
        </p:txBody>
      </p:sp>
      <p:sp>
        <p:nvSpPr>
          <p:cNvPr id="5" name="フッター プレースホルダー 4">
            <a:extLst>
              <a:ext uri="{FF2B5EF4-FFF2-40B4-BE49-F238E27FC236}">
                <a16:creationId xmlns:a16="http://schemas.microsoft.com/office/drawing/2014/main" id="{443C77B1-02B4-4F16-A70B-103DF8DB7A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E6A75F-F6AE-51C8-4D5B-E95A26E46B2C}"/>
              </a:ext>
            </a:extLst>
          </p:cNvPr>
          <p:cNvSpPr>
            <a:spLocks noGrp="1"/>
          </p:cNvSpPr>
          <p:nvPr>
            <p:ph type="sldNum" sz="quarter" idx="4"/>
          </p:nvPr>
        </p:nvSpPr>
        <p:spPr>
          <a:xfrm>
            <a:off x="8610600" y="6356348"/>
            <a:ext cx="2743200" cy="365125"/>
          </a:xfrm>
          <a:prstGeom prst="rect">
            <a:avLst/>
          </a:prstGeom>
        </p:spPr>
        <p:txBody>
          <a:bodyPr vert="horz" lIns="91440" tIns="45720" rIns="91440" bIns="45720" rtlCol="0" anchor="ctr"/>
          <a:lstStyle>
            <a:lvl1pPr algn="r">
              <a:defRPr sz="2800">
                <a:solidFill>
                  <a:schemeClr val="tx1">
                    <a:tint val="82000"/>
                  </a:schemeClr>
                </a:solidFill>
              </a:defRPr>
            </a:lvl1pPr>
          </a:lstStyle>
          <a:p>
            <a:fld id="{22339121-8B06-438E-B232-8CDE9EDDC567}" type="slidenum">
              <a:rPr lang="ja-JP" altLang="en-US" smtClean="0"/>
              <a:pPr/>
              <a:t>‹#›</a:t>
            </a:fld>
            <a:endParaRPr lang="ja-JP" altLang="en-US" dirty="0"/>
          </a:p>
        </p:txBody>
      </p:sp>
    </p:spTree>
    <p:extLst>
      <p:ext uri="{BB962C8B-B14F-4D97-AF65-F5344CB8AC3E}">
        <p14:creationId xmlns:p14="http://schemas.microsoft.com/office/powerpoint/2010/main" val="2829462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90AFB9-6C97-4EBC-962F-D737E10D0C7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06F4873-D244-48C4-8613-9499B9CAEE8F}"/>
              </a:ext>
            </a:extLst>
          </p:cNvPr>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9CE1DF7F-4C55-4784-9716-6FB345C04C1B}"/>
              </a:ext>
            </a:extLst>
          </p:cNvPr>
          <p:cNvSpPr>
            <a:spLocks noGrp="1"/>
          </p:cNvSpPr>
          <p:nvPr>
            <p:ph type="dt" sz="half" idx="10"/>
          </p:nvPr>
        </p:nvSpPr>
        <p:spPr/>
        <p:txBody>
          <a:bodyPr/>
          <a:lstStyle/>
          <a:p>
            <a:fld id="{89E1D5DB-DDB6-43F2-897C-E990FBC32729}" type="datetime1">
              <a:rPr kumimoji="1" lang="ja-JP" altLang="en-US" smtClean="0"/>
              <a:t>2025/9/26</a:t>
            </a:fld>
            <a:endParaRPr kumimoji="1" lang="ja-JP" altLang="en-US"/>
          </a:p>
        </p:txBody>
      </p:sp>
      <p:sp>
        <p:nvSpPr>
          <p:cNvPr id="5" name="フッター プレースホルダー 4">
            <a:extLst>
              <a:ext uri="{FF2B5EF4-FFF2-40B4-BE49-F238E27FC236}">
                <a16:creationId xmlns:a16="http://schemas.microsoft.com/office/drawing/2014/main" id="{D31CAD40-E3C1-4837-B32F-E47C0D3E10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6DA823-03A8-D679-D07F-9D5489E84B03}"/>
              </a:ext>
            </a:extLst>
          </p:cNvPr>
          <p:cNvSpPr>
            <a:spLocks noGrp="1"/>
          </p:cNvSpPr>
          <p:nvPr>
            <p:ph type="sldNum" sz="quarter" idx="4"/>
          </p:nvPr>
        </p:nvSpPr>
        <p:spPr>
          <a:xfrm>
            <a:off x="8610600" y="6356348"/>
            <a:ext cx="2743200" cy="365125"/>
          </a:xfrm>
          <a:prstGeom prst="rect">
            <a:avLst/>
          </a:prstGeom>
        </p:spPr>
        <p:txBody>
          <a:bodyPr vert="horz" lIns="91440" tIns="45720" rIns="91440" bIns="45720" rtlCol="0" anchor="ctr"/>
          <a:lstStyle>
            <a:lvl1pPr algn="r">
              <a:defRPr sz="2800">
                <a:solidFill>
                  <a:schemeClr val="tx1">
                    <a:tint val="82000"/>
                  </a:schemeClr>
                </a:solidFill>
              </a:defRPr>
            </a:lvl1pPr>
          </a:lstStyle>
          <a:p>
            <a:fld id="{22339121-8B06-438E-B232-8CDE9EDDC567}" type="slidenum">
              <a:rPr lang="ja-JP" altLang="en-US" smtClean="0"/>
              <a:pPr/>
              <a:t>‹#›</a:t>
            </a:fld>
            <a:endParaRPr lang="ja-JP" altLang="en-US" dirty="0"/>
          </a:p>
        </p:txBody>
      </p:sp>
    </p:spTree>
    <p:extLst>
      <p:ext uri="{BB962C8B-B14F-4D97-AF65-F5344CB8AC3E}">
        <p14:creationId xmlns:p14="http://schemas.microsoft.com/office/powerpoint/2010/main" val="324652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AC69C0-1E4D-4B24-B11B-B5966B200A4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FB1E905-0D12-4B22-B888-67D18191C4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3BFE1CA-B3A2-4DFA-933C-F69DB420A76F}"/>
              </a:ext>
            </a:extLst>
          </p:cNvPr>
          <p:cNvSpPr>
            <a:spLocks noGrp="1"/>
          </p:cNvSpPr>
          <p:nvPr>
            <p:ph type="dt" sz="half" idx="10"/>
          </p:nvPr>
        </p:nvSpPr>
        <p:spPr/>
        <p:txBody>
          <a:bodyPr/>
          <a:lstStyle/>
          <a:p>
            <a:fld id="{7201061A-C16B-4242-8FBB-BD4CB20547CF}" type="datetime1">
              <a:rPr kumimoji="1" lang="ja-JP" altLang="en-US" smtClean="0"/>
              <a:t>2025/9/26</a:t>
            </a:fld>
            <a:endParaRPr kumimoji="1" lang="ja-JP" altLang="en-US"/>
          </a:p>
        </p:txBody>
      </p:sp>
      <p:sp>
        <p:nvSpPr>
          <p:cNvPr id="5" name="フッター プレースホルダー 4">
            <a:extLst>
              <a:ext uri="{FF2B5EF4-FFF2-40B4-BE49-F238E27FC236}">
                <a16:creationId xmlns:a16="http://schemas.microsoft.com/office/drawing/2014/main" id="{7DE53F5A-A7D0-4FCC-9610-C0E3317F0B7B}"/>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077370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C815C8-A770-4190-AE16-59FFB34E746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19877D-3E7D-4627-B5CA-9D1F000EA04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1D45F6B-12C9-434D-8242-9597FF06A43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835FB0E-221A-4439-99E9-6EEF3CDFEBC8}"/>
              </a:ext>
            </a:extLst>
          </p:cNvPr>
          <p:cNvSpPr>
            <a:spLocks noGrp="1"/>
          </p:cNvSpPr>
          <p:nvPr>
            <p:ph type="dt" sz="half" idx="10"/>
          </p:nvPr>
        </p:nvSpPr>
        <p:spPr/>
        <p:txBody>
          <a:bodyPr/>
          <a:lstStyle/>
          <a:p>
            <a:fld id="{9F24EEFA-C7C3-45A0-AF12-15E5016E1195}" type="datetime1">
              <a:rPr kumimoji="1" lang="ja-JP" altLang="en-US" smtClean="0"/>
              <a:t>2025/9/26</a:t>
            </a:fld>
            <a:endParaRPr kumimoji="1" lang="ja-JP" altLang="en-US"/>
          </a:p>
        </p:txBody>
      </p:sp>
      <p:sp>
        <p:nvSpPr>
          <p:cNvPr id="6" name="フッター プレースホルダー 5">
            <a:extLst>
              <a:ext uri="{FF2B5EF4-FFF2-40B4-BE49-F238E27FC236}">
                <a16:creationId xmlns:a16="http://schemas.microsoft.com/office/drawing/2014/main" id="{54D1C3F5-24EC-4C6C-BA10-0EC8BFADB33F}"/>
              </a:ext>
            </a:extLst>
          </p:cNvPr>
          <p:cNvSpPr>
            <a:spLocks noGrp="1"/>
          </p:cNvSpPr>
          <p:nvPr>
            <p:ph type="ftr" sz="quarter" idx="11"/>
          </p:nvPr>
        </p:nvSpPr>
        <p:spPr/>
        <p:txBody>
          <a:bodyPr/>
          <a:lstStyle/>
          <a:p>
            <a:endParaRPr kumimoji="1" lang="ja-JP" altLang="en-US"/>
          </a:p>
        </p:txBody>
      </p:sp>
      <p:sp>
        <p:nvSpPr>
          <p:cNvPr id="7" name="スライド番号プレースホルダー 5">
            <a:extLst>
              <a:ext uri="{FF2B5EF4-FFF2-40B4-BE49-F238E27FC236}">
                <a16:creationId xmlns:a16="http://schemas.microsoft.com/office/drawing/2014/main" id="{4E5EC4BF-8565-821B-0FBA-1DE04768202A}"/>
              </a:ext>
            </a:extLst>
          </p:cNvPr>
          <p:cNvSpPr>
            <a:spLocks noGrp="1"/>
          </p:cNvSpPr>
          <p:nvPr>
            <p:ph type="sldNum" sz="quarter" idx="4"/>
          </p:nvPr>
        </p:nvSpPr>
        <p:spPr>
          <a:xfrm>
            <a:off x="8610600" y="6356348"/>
            <a:ext cx="2743200" cy="365125"/>
          </a:xfrm>
          <a:prstGeom prst="rect">
            <a:avLst/>
          </a:prstGeom>
        </p:spPr>
        <p:txBody>
          <a:bodyPr vert="horz" lIns="91440" tIns="45720" rIns="91440" bIns="45720" rtlCol="0" anchor="ctr"/>
          <a:lstStyle>
            <a:lvl1pPr algn="r">
              <a:defRPr sz="2800">
                <a:solidFill>
                  <a:schemeClr val="tx1">
                    <a:tint val="82000"/>
                  </a:schemeClr>
                </a:solidFill>
              </a:defRPr>
            </a:lvl1pPr>
          </a:lstStyle>
          <a:p>
            <a:fld id="{22339121-8B06-438E-B232-8CDE9EDDC567}" type="slidenum">
              <a:rPr lang="ja-JP" altLang="en-US" smtClean="0"/>
              <a:pPr/>
              <a:t>‹#›</a:t>
            </a:fld>
            <a:endParaRPr lang="ja-JP" altLang="en-US" dirty="0"/>
          </a:p>
        </p:txBody>
      </p:sp>
    </p:spTree>
    <p:extLst>
      <p:ext uri="{BB962C8B-B14F-4D97-AF65-F5344CB8AC3E}">
        <p14:creationId xmlns:p14="http://schemas.microsoft.com/office/powerpoint/2010/main" val="177100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85569D-0110-4742-A4BF-73243EC12FB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240406-F3B1-49E5-8A06-F28F3B97E9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6E1B1DE-74F7-4C69-816C-5B1699BAC37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6316D43-2B27-4E0F-B088-29A5FD57B5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CD4DA08-84B3-4CA7-94C1-4156942036D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8675716-7B17-45DC-87AC-009BD66F7A29}"/>
              </a:ext>
            </a:extLst>
          </p:cNvPr>
          <p:cNvSpPr>
            <a:spLocks noGrp="1"/>
          </p:cNvSpPr>
          <p:nvPr>
            <p:ph type="dt" sz="half" idx="10"/>
          </p:nvPr>
        </p:nvSpPr>
        <p:spPr/>
        <p:txBody>
          <a:bodyPr/>
          <a:lstStyle/>
          <a:p>
            <a:fld id="{0B52D04B-FFB3-40F0-B543-992328AA5A6F}" type="datetime1">
              <a:rPr kumimoji="1" lang="ja-JP" altLang="en-US" smtClean="0"/>
              <a:t>2025/9/26</a:t>
            </a:fld>
            <a:endParaRPr kumimoji="1" lang="ja-JP" altLang="en-US"/>
          </a:p>
        </p:txBody>
      </p:sp>
      <p:sp>
        <p:nvSpPr>
          <p:cNvPr id="8" name="フッター プレースホルダー 7">
            <a:extLst>
              <a:ext uri="{FF2B5EF4-FFF2-40B4-BE49-F238E27FC236}">
                <a16:creationId xmlns:a16="http://schemas.microsoft.com/office/drawing/2014/main" id="{80BD733B-8BE4-473E-983A-A65C9586A0E7}"/>
              </a:ext>
            </a:extLst>
          </p:cNvPr>
          <p:cNvSpPr>
            <a:spLocks noGrp="1"/>
          </p:cNvSpPr>
          <p:nvPr>
            <p:ph type="ftr" sz="quarter" idx="11"/>
          </p:nvPr>
        </p:nvSpPr>
        <p:spPr/>
        <p:txBody>
          <a:bodyPr/>
          <a:lstStyle/>
          <a:p>
            <a:endParaRPr kumimoji="1" lang="ja-JP" altLang="en-US"/>
          </a:p>
        </p:txBody>
      </p:sp>
      <p:sp>
        <p:nvSpPr>
          <p:cNvPr id="9" name="スライド番号プレースホルダー 5">
            <a:extLst>
              <a:ext uri="{FF2B5EF4-FFF2-40B4-BE49-F238E27FC236}">
                <a16:creationId xmlns:a16="http://schemas.microsoft.com/office/drawing/2014/main" id="{8B38DBA9-0DF6-A731-8DE5-3A9AB13DB291}"/>
              </a:ext>
            </a:extLst>
          </p:cNvPr>
          <p:cNvSpPr>
            <a:spLocks noGrp="1"/>
          </p:cNvSpPr>
          <p:nvPr>
            <p:ph type="sldNum" sz="quarter" idx="12"/>
          </p:nvPr>
        </p:nvSpPr>
        <p:spPr>
          <a:xfrm>
            <a:off x="8610600" y="6356348"/>
            <a:ext cx="2743200" cy="365125"/>
          </a:xfrm>
          <a:prstGeom prst="rect">
            <a:avLst/>
          </a:prstGeom>
        </p:spPr>
        <p:txBody>
          <a:bodyPr vert="horz" lIns="91440" tIns="45720" rIns="91440" bIns="45720" rtlCol="0" anchor="ctr"/>
          <a:lstStyle>
            <a:lvl1pPr algn="r">
              <a:defRPr sz="2800">
                <a:solidFill>
                  <a:schemeClr val="tx1">
                    <a:tint val="82000"/>
                  </a:schemeClr>
                </a:solidFill>
              </a:defRPr>
            </a:lvl1pPr>
          </a:lstStyle>
          <a:p>
            <a:fld id="{22339121-8B06-438E-B232-8CDE9EDDC567}" type="slidenum">
              <a:rPr lang="ja-JP" altLang="en-US" smtClean="0"/>
              <a:pPr/>
              <a:t>‹#›</a:t>
            </a:fld>
            <a:endParaRPr lang="ja-JP" altLang="en-US" dirty="0"/>
          </a:p>
        </p:txBody>
      </p:sp>
    </p:spTree>
    <p:extLst>
      <p:ext uri="{BB962C8B-B14F-4D97-AF65-F5344CB8AC3E}">
        <p14:creationId xmlns:p14="http://schemas.microsoft.com/office/powerpoint/2010/main" val="4060207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C079A4-7F2C-40DA-8944-0985D2D7757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ED574EF-DED4-4ECB-AB2F-5F8EBDAD7F1D}"/>
              </a:ext>
            </a:extLst>
          </p:cNvPr>
          <p:cNvSpPr>
            <a:spLocks noGrp="1"/>
          </p:cNvSpPr>
          <p:nvPr>
            <p:ph type="dt" sz="half" idx="10"/>
          </p:nvPr>
        </p:nvSpPr>
        <p:spPr/>
        <p:txBody>
          <a:bodyPr/>
          <a:lstStyle/>
          <a:p>
            <a:fld id="{5E30B315-E662-4C16-B68F-784DAC4BBA51}" type="datetime1">
              <a:rPr kumimoji="1" lang="ja-JP" altLang="en-US" smtClean="0"/>
              <a:t>2025/9/26</a:t>
            </a:fld>
            <a:endParaRPr kumimoji="1" lang="ja-JP" altLang="en-US"/>
          </a:p>
        </p:txBody>
      </p:sp>
      <p:sp>
        <p:nvSpPr>
          <p:cNvPr id="4" name="フッター プレースホルダー 3">
            <a:extLst>
              <a:ext uri="{FF2B5EF4-FFF2-40B4-BE49-F238E27FC236}">
                <a16:creationId xmlns:a16="http://schemas.microsoft.com/office/drawing/2014/main" id="{85112215-9A71-4663-B6BF-CBE0CD9BEDAB}"/>
              </a:ext>
            </a:extLst>
          </p:cNvPr>
          <p:cNvSpPr>
            <a:spLocks noGrp="1"/>
          </p:cNvSpPr>
          <p:nvPr>
            <p:ph type="ftr" sz="quarter" idx="11"/>
          </p:nvPr>
        </p:nvSpPr>
        <p:spPr/>
        <p:txBody>
          <a:bodyPr/>
          <a:lstStyle/>
          <a:p>
            <a:endParaRPr kumimoji="1" lang="ja-JP" altLang="en-US"/>
          </a:p>
        </p:txBody>
      </p:sp>
      <p:sp>
        <p:nvSpPr>
          <p:cNvPr id="5" name="スライド番号プレースホルダー 5">
            <a:extLst>
              <a:ext uri="{FF2B5EF4-FFF2-40B4-BE49-F238E27FC236}">
                <a16:creationId xmlns:a16="http://schemas.microsoft.com/office/drawing/2014/main" id="{DF899E97-F581-AC1D-569E-D2D989884D5B}"/>
              </a:ext>
            </a:extLst>
          </p:cNvPr>
          <p:cNvSpPr>
            <a:spLocks noGrp="1"/>
          </p:cNvSpPr>
          <p:nvPr>
            <p:ph type="sldNum" sz="quarter" idx="4"/>
          </p:nvPr>
        </p:nvSpPr>
        <p:spPr>
          <a:xfrm>
            <a:off x="8610600" y="6356348"/>
            <a:ext cx="2743200" cy="365125"/>
          </a:xfrm>
          <a:prstGeom prst="rect">
            <a:avLst/>
          </a:prstGeom>
        </p:spPr>
        <p:txBody>
          <a:bodyPr vert="horz" lIns="91440" tIns="45720" rIns="91440" bIns="45720" rtlCol="0" anchor="ctr"/>
          <a:lstStyle>
            <a:lvl1pPr algn="r">
              <a:defRPr sz="2800">
                <a:solidFill>
                  <a:schemeClr val="tx1">
                    <a:tint val="82000"/>
                  </a:schemeClr>
                </a:solidFill>
              </a:defRPr>
            </a:lvl1pPr>
          </a:lstStyle>
          <a:p>
            <a:fld id="{22339121-8B06-438E-B232-8CDE9EDDC567}" type="slidenum">
              <a:rPr lang="ja-JP" altLang="en-US" smtClean="0"/>
              <a:pPr/>
              <a:t>‹#›</a:t>
            </a:fld>
            <a:endParaRPr lang="ja-JP" altLang="en-US" dirty="0"/>
          </a:p>
        </p:txBody>
      </p:sp>
    </p:spTree>
    <p:extLst>
      <p:ext uri="{BB962C8B-B14F-4D97-AF65-F5344CB8AC3E}">
        <p14:creationId xmlns:p14="http://schemas.microsoft.com/office/powerpoint/2010/main" val="993408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15D7B70-7A14-42C4-83FB-A6611DA1CE46}"/>
              </a:ext>
            </a:extLst>
          </p:cNvPr>
          <p:cNvSpPr>
            <a:spLocks noGrp="1"/>
          </p:cNvSpPr>
          <p:nvPr>
            <p:ph type="dt" sz="half" idx="10"/>
          </p:nvPr>
        </p:nvSpPr>
        <p:spPr/>
        <p:txBody>
          <a:bodyPr/>
          <a:lstStyle/>
          <a:p>
            <a:fld id="{6F66BD60-5C24-46FE-AA91-68D69F3DE323}" type="datetime1">
              <a:rPr kumimoji="1" lang="ja-JP" altLang="en-US" smtClean="0"/>
              <a:t>2025/9/26</a:t>
            </a:fld>
            <a:endParaRPr kumimoji="1" lang="ja-JP" altLang="en-US"/>
          </a:p>
        </p:txBody>
      </p:sp>
      <p:sp>
        <p:nvSpPr>
          <p:cNvPr id="3" name="フッター プレースホルダー 2">
            <a:extLst>
              <a:ext uri="{FF2B5EF4-FFF2-40B4-BE49-F238E27FC236}">
                <a16:creationId xmlns:a16="http://schemas.microsoft.com/office/drawing/2014/main" id="{4667390C-7C6B-4A0E-A115-8390C7539610}"/>
              </a:ext>
            </a:extLst>
          </p:cNvPr>
          <p:cNvSpPr>
            <a:spLocks noGrp="1"/>
          </p:cNvSpPr>
          <p:nvPr>
            <p:ph type="ftr" sz="quarter" idx="11"/>
          </p:nvPr>
        </p:nvSpPr>
        <p:spPr/>
        <p:txBody>
          <a:bodyPr/>
          <a:lstStyle/>
          <a:p>
            <a:endParaRPr kumimoji="1" lang="ja-JP" altLang="en-US"/>
          </a:p>
        </p:txBody>
      </p:sp>
      <p:sp>
        <p:nvSpPr>
          <p:cNvPr id="4" name="スライド番号プレースホルダー 5">
            <a:extLst>
              <a:ext uri="{FF2B5EF4-FFF2-40B4-BE49-F238E27FC236}">
                <a16:creationId xmlns:a16="http://schemas.microsoft.com/office/drawing/2014/main" id="{072BF814-D502-D18B-62F3-CE2755081450}"/>
              </a:ext>
            </a:extLst>
          </p:cNvPr>
          <p:cNvSpPr>
            <a:spLocks noGrp="1"/>
          </p:cNvSpPr>
          <p:nvPr>
            <p:ph type="sldNum" sz="quarter" idx="4"/>
          </p:nvPr>
        </p:nvSpPr>
        <p:spPr>
          <a:xfrm>
            <a:off x="8610600" y="6356348"/>
            <a:ext cx="2743200" cy="365125"/>
          </a:xfrm>
          <a:prstGeom prst="rect">
            <a:avLst/>
          </a:prstGeom>
        </p:spPr>
        <p:txBody>
          <a:bodyPr vert="horz" lIns="91440" tIns="45720" rIns="91440" bIns="45720" rtlCol="0" anchor="ctr"/>
          <a:lstStyle>
            <a:lvl1pPr algn="r">
              <a:defRPr sz="2800">
                <a:solidFill>
                  <a:schemeClr val="tx1">
                    <a:tint val="82000"/>
                  </a:schemeClr>
                </a:solidFill>
              </a:defRPr>
            </a:lvl1pPr>
          </a:lstStyle>
          <a:p>
            <a:fld id="{22339121-8B06-438E-B232-8CDE9EDDC567}" type="slidenum">
              <a:rPr lang="ja-JP" altLang="en-US" smtClean="0"/>
              <a:pPr/>
              <a:t>‹#›</a:t>
            </a:fld>
            <a:endParaRPr lang="ja-JP" altLang="en-US" dirty="0"/>
          </a:p>
        </p:txBody>
      </p:sp>
    </p:spTree>
    <p:extLst>
      <p:ext uri="{BB962C8B-B14F-4D97-AF65-F5344CB8AC3E}">
        <p14:creationId xmlns:p14="http://schemas.microsoft.com/office/powerpoint/2010/main" val="199645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E472FA-743D-4869-B0CA-979780D179F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C50A7D3-8ECB-4CA3-919E-C42A0D9B1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F3D2FCF-5674-4263-B18C-7EB77DE92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A43BF13-4CE1-4530-8387-B3085C98729A}"/>
              </a:ext>
            </a:extLst>
          </p:cNvPr>
          <p:cNvSpPr>
            <a:spLocks noGrp="1"/>
          </p:cNvSpPr>
          <p:nvPr>
            <p:ph type="dt" sz="half" idx="10"/>
          </p:nvPr>
        </p:nvSpPr>
        <p:spPr/>
        <p:txBody>
          <a:bodyPr/>
          <a:lstStyle/>
          <a:p>
            <a:fld id="{E36B9A79-B5DB-4C5A-9018-E26FC8F66C54}" type="datetime1">
              <a:rPr kumimoji="1" lang="ja-JP" altLang="en-US" smtClean="0"/>
              <a:t>2025/9/26</a:t>
            </a:fld>
            <a:endParaRPr kumimoji="1" lang="ja-JP" altLang="en-US"/>
          </a:p>
        </p:txBody>
      </p:sp>
      <p:sp>
        <p:nvSpPr>
          <p:cNvPr id="6" name="フッター プレースホルダー 5">
            <a:extLst>
              <a:ext uri="{FF2B5EF4-FFF2-40B4-BE49-F238E27FC236}">
                <a16:creationId xmlns:a16="http://schemas.microsoft.com/office/drawing/2014/main" id="{B537106E-95CD-43E1-A210-6BDAA2B12747}"/>
              </a:ext>
            </a:extLst>
          </p:cNvPr>
          <p:cNvSpPr>
            <a:spLocks noGrp="1"/>
          </p:cNvSpPr>
          <p:nvPr>
            <p:ph type="ftr" sz="quarter" idx="11"/>
          </p:nvPr>
        </p:nvSpPr>
        <p:spPr/>
        <p:txBody>
          <a:bodyPr/>
          <a:lstStyle/>
          <a:p>
            <a:endParaRPr kumimoji="1" lang="ja-JP" altLang="en-US"/>
          </a:p>
        </p:txBody>
      </p:sp>
      <p:sp>
        <p:nvSpPr>
          <p:cNvPr id="7" name="スライド番号プレースホルダー 5">
            <a:extLst>
              <a:ext uri="{FF2B5EF4-FFF2-40B4-BE49-F238E27FC236}">
                <a16:creationId xmlns:a16="http://schemas.microsoft.com/office/drawing/2014/main" id="{85184EB7-CF68-8FD1-0A18-70EFBAB78A08}"/>
              </a:ext>
            </a:extLst>
          </p:cNvPr>
          <p:cNvSpPr>
            <a:spLocks noGrp="1"/>
          </p:cNvSpPr>
          <p:nvPr>
            <p:ph type="sldNum" sz="quarter" idx="4"/>
          </p:nvPr>
        </p:nvSpPr>
        <p:spPr>
          <a:xfrm>
            <a:off x="8610600" y="6356348"/>
            <a:ext cx="2743200" cy="365125"/>
          </a:xfrm>
          <a:prstGeom prst="rect">
            <a:avLst/>
          </a:prstGeom>
        </p:spPr>
        <p:txBody>
          <a:bodyPr vert="horz" lIns="91440" tIns="45720" rIns="91440" bIns="45720" rtlCol="0" anchor="ctr"/>
          <a:lstStyle>
            <a:lvl1pPr algn="r">
              <a:defRPr sz="2800">
                <a:solidFill>
                  <a:schemeClr val="tx1">
                    <a:tint val="82000"/>
                  </a:schemeClr>
                </a:solidFill>
              </a:defRPr>
            </a:lvl1pPr>
          </a:lstStyle>
          <a:p>
            <a:fld id="{22339121-8B06-438E-B232-8CDE9EDDC567}" type="slidenum">
              <a:rPr lang="ja-JP" altLang="en-US" smtClean="0"/>
              <a:pPr/>
              <a:t>‹#›</a:t>
            </a:fld>
            <a:endParaRPr lang="ja-JP" altLang="en-US" dirty="0"/>
          </a:p>
        </p:txBody>
      </p:sp>
    </p:spTree>
    <p:extLst>
      <p:ext uri="{BB962C8B-B14F-4D97-AF65-F5344CB8AC3E}">
        <p14:creationId xmlns:p14="http://schemas.microsoft.com/office/powerpoint/2010/main" val="203793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3F755A-BDA7-4BEF-B004-E0B32283F93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CD158A0-B670-491E-8A80-709FDF61A5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89D33B8-896C-4206-B14F-19256ED50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34CCFF6-CC0E-4207-B962-FF32FDF72B04}"/>
              </a:ext>
            </a:extLst>
          </p:cNvPr>
          <p:cNvSpPr>
            <a:spLocks noGrp="1"/>
          </p:cNvSpPr>
          <p:nvPr>
            <p:ph type="dt" sz="half" idx="10"/>
          </p:nvPr>
        </p:nvSpPr>
        <p:spPr/>
        <p:txBody>
          <a:bodyPr/>
          <a:lstStyle/>
          <a:p>
            <a:fld id="{3BE1E172-5212-426D-AD65-FFA05D123E20}" type="datetime1">
              <a:rPr kumimoji="1" lang="ja-JP" altLang="en-US" smtClean="0"/>
              <a:t>2025/9/26</a:t>
            </a:fld>
            <a:endParaRPr kumimoji="1" lang="ja-JP" altLang="en-US"/>
          </a:p>
        </p:txBody>
      </p:sp>
      <p:sp>
        <p:nvSpPr>
          <p:cNvPr id="6" name="フッター プレースホルダー 5">
            <a:extLst>
              <a:ext uri="{FF2B5EF4-FFF2-40B4-BE49-F238E27FC236}">
                <a16:creationId xmlns:a16="http://schemas.microsoft.com/office/drawing/2014/main" id="{7CEF88F6-B660-46D2-858B-F42CB856D9C7}"/>
              </a:ext>
            </a:extLst>
          </p:cNvPr>
          <p:cNvSpPr>
            <a:spLocks noGrp="1"/>
          </p:cNvSpPr>
          <p:nvPr>
            <p:ph type="ftr" sz="quarter" idx="11"/>
          </p:nvPr>
        </p:nvSpPr>
        <p:spPr/>
        <p:txBody>
          <a:bodyPr/>
          <a:lstStyle/>
          <a:p>
            <a:endParaRPr kumimoji="1" lang="ja-JP" altLang="en-US"/>
          </a:p>
        </p:txBody>
      </p:sp>
      <p:sp>
        <p:nvSpPr>
          <p:cNvPr id="7" name="スライド番号プレースホルダー 5">
            <a:extLst>
              <a:ext uri="{FF2B5EF4-FFF2-40B4-BE49-F238E27FC236}">
                <a16:creationId xmlns:a16="http://schemas.microsoft.com/office/drawing/2014/main" id="{44EF4C4A-03F7-F28C-4A70-B1D74B7E4606}"/>
              </a:ext>
            </a:extLst>
          </p:cNvPr>
          <p:cNvSpPr>
            <a:spLocks noGrp="1"/>
          </p:cNvSpPr>
          <p:nvPr>
            <p:ph type="sldNum" sz="quarter" idx="4"/>
          </p:nvPr>
        </p:nvSpPr>
        <p:spPr>
          <a:xfrm>
            <a:off x="8610600" y="6356348"/>
            <a:ext cx="2743200" cy="365125"/>
          </a:xfrm>
          <a:prstGeom prst="rect">
            <a:avLst/>
          </a:prstGeom>
        </p:spPr>
        <p:txBody>
          <a:bodyPr vert="horz" lIns="91440" tIns="45720" rIns="91440" bIns="45720" rtlCol="0" anchor="ctr"/>
          <a:lstStyle>
            <a:lvl1pPr algn="r">
              <a:defRPr sz="2800">
                <a:solidFill>
                  <a:schemeClr val="tx1">
                    <a:tint val="82000"/>
                  </a:schemeClr>
                </a:solidFill>
              </a:defRPr>
            </a:lvl1pPr>
          </a:lstStyle>
          <a:p>
            <a:fld id="{22339121-8B06-438E-B232-8CDE9EDDC567}" type="slidenum">
              <a:rPr lang="ja-JP" altLang="en-US" smtClean="0"/>
              <a:pPr/>
              <a:t>‹#›</a:t>
            </a:fld>
            <a:endParaRPr lang="ja-JP" altLang="en-US" dirty="0"/>
          </a:p>
        </p:txBody>
      </p:sp>
    </p:spTree>
    <p:extLst>
      <p:ext uri="{BB962C8B-B14F-4D97-AF65-F5344CB8AC3E}">
        <p14:creationId xmlns:p14="http://schemas.microsoft.com/office/powerpoint/2010/main" val="1481458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8165F0B-D4B3-44B6-A377-762B2568AB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EFDB1D1-ABE9-4BAB-9B7E-531DC9EDD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7A05366-C47E-41A4-B0E3-67CFDB5CE5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5FD32-9C1E-4A44-8BB1-F3746B07B44D}" type="datetime1">
              <a:rPr kumimoji="1" lang="ja-JP" altLang="en-US" smtClean="0"/>
              <a:t>2025/9/26</a:t>
            </a:fld>
            <a:endParaRPr kumimoji="1" lang="ja-JP" altLang="en-US"/>
          </a:p>
        </p:txBody>
      </p:sp>
      <p:sp>
        <p:nvSpPr>
          <p:cNvPr id="5" name="フッター プレースホルダー 4">
            <a:extLst>
              <a:ext uri="{FF2B5EF4-FFF2-40B4-BE49-F238E27FC236}">
                <a16:creationId xmlns:a16="http://schemas.microsoft.com/office/drawing/2014/main" id="{53CBC1F3-E9CA-4AC6-81CD-348F7E6D88A8}"/>
              </a:ext>
            </a:extLst>
          </p:cNvPr>
          <p:cNvSpPr>
            <a:spLocks noGrp="1"/>
          </p:cNvSpPr>
          <p:nvPr>
            <p:ph type="ftr" sz="quarter" idx="3"/>
          </p:nvPr>
        </p:nvSpPr>
        <p:spPr>
          <a:xfrm>
            <a:off x="4310062" y="6356349"/>
            <a:ext cx="942975" cy="365125"/>
          </a:xfrm>
          <a:prstGeom prst="rect">
            <a:avLst/>
          </a:prstGeom>
        </p:spPr>
        <p:txBody>
          <a:bodyPr vert="horz" lIns="91440" tIns="45720" rIns="91440" bIns="45720" rtlCol="0" anchor="ctr"/>
          <a:lstStyle>
            <a:lvl1pPr algn="ctr">
              <a:defRPr sz="2800">
                <a:solidFill>
                  <a:schemeClr val="tx1">
                    <a:tint val="75000"/>
                  </a:schemeClr>
                </a:solidFill>
              </a:defRPr>
            </a:lvl1pPr>
          </a:lstStyle>
          <a:p>
            <a:endParaRPr lang="ja-JP" altLang="en-US" dirty="0"/>
          </a:p>
        </p:txBody>
      </p:sp>
      <p:sp>
        <p:nvSpPr>
          <p:cNvPr id="6" name="スライド番号プレースホルダー 5">
            <a:extLst>
              <a:ext uri="{FF2B5EF4-FFF2-40B4-BE49-F238E27FC236}">
                <a16:creationId xmlns:a16="http://schemas.microsoft.com/office/drawing/2014/main" id="{C5F5F441-5A6A-C05A-FA7F-59B3EFB82DDF}"/>
              </a:ext>
            </a:extLst>
          </p:cNvPr>
          <p:cNvSpPr>
            <a:spLocks noGrp="1"/>
          </p:cNvSpPr>
          <p:nvPr>
            <p:ph type="sldNum" sz="quarter" idx="4"/>
          </p:nvPr>
        </p:nvSpPr>
        <p:spPr>
          <a:xfrm>
            <a:off x="8610600" y="6356348"/>
            <a:ext cx="2743200" cy="365125"/>
          </a:xfrm>
          <a:prstGeom prst="rect">
            <a:avLst/>
          </a:prstGeom>
        </p:spPr>
        <p:txBody>
          <a:bodyPr vert="horz" lIns="91440" tIns="45720" rIns="91440" bIns="45720" rtlCol="0" anchor="ctr"/>
          <a:lstStyle>
            <a:lvl1pPr algn="r">
              <a:defRPr sz="2800">
                <a:solidFill>
                  <a:schemeClr val="tx1">
                    <a:tint val="82000"/>
                  </a:schemeClr>
                </a:solidFill>
              </a:defRPr>
            </a:lvl1pPr>
          </a:lstStyle>
          <a:p>
            <a:fld id="{22339121-8B06-438E-B232-8CDE9EDDC567}" type="slidenum">
              <a:rPr lang="ja-JP" altLang="en-US" smtClean="0"/>
              <a:pPr/>
              <a:t>‹#›</a:t>
            </a:fld>
            <a:endParaRPr lang="ja-JP" altLang="en-US" dirty="0"/>
          </a:p>
        </p:txBody>
      </p:sp>
    </p:spTree>
    <p:extLst>
      <p:ext uri="{BB962C8B-B14F-4D97-AF65-F5344CB8AC3E}">
        <p14:creationId xmlns:p14="http://schemas.microsoft.com/office/powerpoint/2010/main" val="1133053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3B77E489-E131-55C4-E768-094C9541B931}"/>
              </a:ext>
            </a:extLst>
          </p:cNvPr>
          <p:cNvSpPr txBox="1">
            <a:spLocks/>
          </p:cNvSpPr>
          <p:nvPr/>
        </p:nvSpPr>
        <p:spPr>
          <a:xfrm>
            <a:off x="346553" y="2488364"/>
            <a:ext cx="11498893" cy="940636"/>
          </a:xfrm>
          <a:prstGeom prst="roundRect">
            <a:avLst/>
          </a:prstGeom>
          <a:ln w="38100">
            <a:solidFill>
              <a:schemeClr val="accent1"/>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4500"/>
              </a:lnSpc>
            </a:pPr>
            <a:r>
              <a:rPr lang="ja-JP" altLang="en-US" sz="4000" dirty="0">
                <a:latin typeface="BIZ UDゴシック" panose="020B0400000000000000" pitchFamily="49" charset="-128"/>
                <a:ea typeface="BIZ UDゴシック" panose="020B0400000000000000" pitchFamily="49" charset="-128"/>
              </a:rPr>
              <a:t>女性委員の登用に関するご支援・ご協力のお願い</a:t>
            </a:r>
            <a:endParaRPr lang="en-US" altLang="ja-JP" sz="4000" dirty="0">
              <a:latin typeface="BIZ UDゴシック" panose="020B0400000000000000" pitchFamily="49" charset="-128"/>
              <a:ea typeface="BIZ UDゴシック" panose="020B0400000000000000" pitchFamily="49" charset="-128"/>
            </a:endParaRPr>
          </a:p>
        </p:txBody>
      </p:sp>
      <p:sp>
        <p:nvSpPr>
          <p:cNvPr id="2" name="字幕 2">
            <a:extLst>
              <a:ext uri="{FF2B5EF4-FFF2-40B4-BE49-F238E27FC236}">
                <a16:creationId xmlns:a16="http://schemas.microsoft.com/office/drawing/2014/main" id="{66BAE1BA-FD0D-1E37-FD8D-C2D753554C77}"/>
              </a:ext>
            </a:extLst>
          </p:cNvPr>
          <p:cNvSpPr txBox="1">
            <a:spLocks/>
          </p:cNvSpPr>
          <p:nvPr/>
        </p:nvSpPr>
        <p:spPr>
          <a:xfrm>
            <a:off x="7114783" y="5217743"/>
            <a:ext cx="4580407" cy="1308317"/>
          </a:xfrm>
          <a:prstGeom prst="roundRect">
            <a:avLst/>
          </a:prstGeom>
          <a:solidFill>
            <a:schemeClr val="bg1">
              <a:lumMod val="95000"/>
            </a:schemeClr>
          </a:solidFill>
          <a:ln w="19050">
            <a:solidFill>
              <a:schemeClr val="tx1"/>
            </a:solidFill>
          </a:ln>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1800" dirty="0">
                <a:latin typeface="BIZ UDゴシック" panose="020B0400000000000000" pitchFamily="49" charset="-128"/>
                <a:ea typeface="BIZ UDゴシック" panose="020B0400000000000000" pitchFamily="49" charset="-128"/>
              </a:rPr>
              <a:t>＜作成元＞</a:t>
            </a:r>
            <a:endParaRPr lang="en-US" altLang="ja-JP" sz="1800" dirty="0">
              <a:latin typeface="BIZ UDゴシック" panose="020B0400000000000000" pitchFamily="49" charset="-128"/>
              <a:ea typeface="BIZ UDゴシック" panose="020B0400000000000000" pitchFamily="49" charset="-128"/>
            </a:endParaRPr>
          </a:p>
          <a:p>
            <a:pPr>
              <a:lnSpc>
                <a:spcPct val="100000"/>
              </a:lnSpc>
            </a:pPr>
            <a:r>
              <a:rPr lang="ja-JP" altLang="en-US" sz="1800" dirty="0">
                <a:latin typeface="BIZ UDゴシック" panose="020B0400000000000000" pitchFamily="49" charset="-128"/>
                <a:ea typeface="BIZ UDゴシック" panose="020B0400000000000000" pitchFamily="49" charset="-128"/>
              </a:rPr>
              <a:t>全国農業委員会女性協議会</a:t>
            </a:r>
            <a:endParaRPr lang="en-US" altLang="ja-JP" sz="1800" dirty="0">
              <a:latin typeface="BIZ UDゴシック" panose="020B0400000000000000" pitchFamily="49" charset="-128"/>
              <a:ea typeface="BIZ UDゴシック" panose="020B0400000000000000" pitchFamily="49" charset="-128"/>
            </a:endParaRPr>
          </a:p>
          <a:p>
            <a:pPr>
              <a:lnSpc>
                <a:spcPct val="100000"/>
              </a:lnSpc>
            </a:pPr>
            <a:r>
              <a:rPr lang="ja-JP" altLang="en-US" sz="1800" dirty="0">
                <a:latin typeface="BIZ UDゴシック" panose="020B0400000000000000" pitchFamily="49" charset="-128"/>
                <a:ea typeface="BIZ UDゴシック" panose="020B0400000000000000" pitchFamily="49" charset="-128"/>
              </a:rPr>
              <a:t>（事務局：一般社団法人全国農業会議所）</a:t>
            </a:r>
            <a:endParaRPr lang="en-US" altLang="ja-JP" sz="1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5980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44370714-4762-4E20-8DEA-AFA0ECBCFE22}"/>
              </a:ext>
            </a:extLst>
          </p:cNvPr>
          <p:cNvSpPr txBox="1"/>
          <p:nvPr/>
        </p:nvSpPr>
        <p:spPr>
          <a:xfrm>
            <a:off x="0" y="163797"/>
            <a:ext cx="121920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メイリオ" pitchFamily="50" charset="-128"/>
                <a:ea typeface="メイリオ" pitchFamily="50" charset="-128"/>
              </a:rPr>
              <a:t>　１．</a:t>
            </a:r>
            <a:r>
              <a:rPr kumimoji="1" lang="ja-JP" altLang="en-US" sz="2400" b="1" dirty="0">
                <a:solidFill>
                  <a:prstClr val="black"/>
                </a:solidFill>
                <a:latin typeface="メイリオ" pitchFamily="50" charset="-128"/>
                <a:ea typeface="メイリオ" pitchFamily="50" charset="-128"/>
              </a:rPr>
              <a:t>女性委員の登用状況　</a:t>
            </a:r>
            <a:r>
              <a:rPr kumimoji="1" lang="ja-JP" altLang="en-US" sz="2000" b="1" dirty="0">
                <a:solidFill>
                  <a:prstClr val="black"/>
                </a:solidFill>
                <a:latin typeface="メイリオ" pitchFamily="50" charset="-128"/>
                <a:ea typeface="メイリオ" pitchFamily="50" charset="-128"/>
              </a:rPr>
              <a:t>現状：改選時調査の集計結果</a:t>
            </a:r>
            <a:endPar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endParaRPr>
          </a:p>
        </p:txBody>
      </p:sp>
      <p:cxnSp>
        <p:nvCxnSpPr>
          <p:cNvPr id="8" name="直線コネクタ 7">
            <a:extLst>
              <a:ext uri="{FF2B5EF4-FFF2-40B4-BE49-F238E27FC236}">
                <a16:creationId xmlns:a16="http://schemas.microsoft.com/office/drawing/2014/main" id="{341285BF-284F-4BD4-9242-51B7AAF1BDE2}"/>
              </a:ext>
            </a:extLst>
          </p:cNvPr>
          <p:cNvCxnSpPr>
            <a:cxnSpLocks/>
          </p:cNvCxnSpPr>
          <p:nvPr/>
        </p:nvCxnSpPr>
        <p:spPr>
          <a:xfrm>
            <a:off x="0" y="625462"/>
            <a:ext cx="1212346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スライド番号プレースホルダ 15">
            <a:extLst>
              <a:ext uri="{FF2B5EF4-FFF2-40B4-BE49-F238E27FC236}">
                <a16:creationId xmlns:a16="http://schemas.microsoft.com/office/drawing/2014/main" id="{084068A2-2B5B-6310-6964-88ADF5A56BE6}"/>
              </a:ext>
            </a:extLst>
          </p:cNvPr>
          <p:cNvSpPr txBox="1">
            <a:spLocks/>
          </p:cNvSpPr>
          <p:nvPr/>
        </p:nvSpPr>
        <p:spPr>
          <a:xfrm>
            <a:off x="9236643" y="626766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kern="1200" baseline="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AFAFA11-AE4C-4D8C-B1DD-5B64C8B81FF2}" type="slidenum">
              <a:rPr kumimoji="1" lang="en-US" altLang="ja-JP" sz="2800" b="1"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en-US" altLang="en-US" sz="2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テキスト ボックス 3">
            <a:extLst>
              <a:ext uri="{FF2B5EF4-FFF2-40B4-BE49-F238E27FC236}">
                <a16:creationId xmlns:a16="http://schemas.microsoft.com/office/drawing/2014/main" id="{C174B544-ED13-EAF0-E3ED-0179534F37F0}"/>
              </a:ext>
            </a:extLst>
          </p:cNvPr>
          <p:cNvSpPr txBox="1"/>
          <p:nvPr/>
        </p:nvSpPr>
        <p:spPr>
          <a:xfrm>
            <a:off x="485090" y="4343650"/>
            <a:ext cx="10818802" cy="1015663"/>
          </a:xfrm>
          <a:prstGeom prst="rect">
            <a:avLst/>
          </a:prstGeom>
          <a:noFill/>
          <a:ln w="12700">
            <a:solidFill>
              <a:srgbClr val="C00000"/>
            </a:solidFill>
            <a:prstDash val="sysDot"/>
          </a:ln>
        </p:spPr>
        <p:txBody>
          <a:bodyPr wrap="square" rtlCol="0">
            <a:spAutoFit/>
          </a:bodyPr>
          <a:lstStyle/>
          <a:p>
            <a:pPr marL="342900" indent="-342900">
              <a:buFont typeface="Wingdings" panose="05000000000000000000" pitchFamily="2" charset="2"/>
              <a:buChar char="l"/>
            </a:pPr>
            <a:r>
              <a:rPr kumimoji="1" lang="ja-JP" altLang="en-US" sz="2000" dirty="0"/>
              <a:t>前回の改選時</a:t>
            </a:r>
            <a:r>
              <a:rPr lang="ja-JP" altLang="en-US" sz="2000" dirty="0"/>
              <a:t>と比較した際の</a:t>
            </a:r>
            <a:r>
              <a:rPr kumimoji="1" lang="ja-JP" altLang="en-US" sz="2000" dirty="0"/>
              <a:t>女性委員の伸び率は、農業委員が</a:t>
            </a:r>
            <a:r>
              <a:rPr kumimoji="1" lang="en-US" altLang="ja-JP" sz="2000" dirty="0"/>
              <a:t>2.0</a:t>
            </a:r>
            <a:r>
              <a:rPr kumimoji="1" lang="ja-JP" altLang="en-US" sz="2000" dirty="0"/>
              <a:t>％、推進委員は</a:t>
            </a:r>
            <a:r>
              <a:rPr kumimoji="1" lang="en-US" altLang="ja-JP" sz="2000" dirty="0"/>
              <a:t>0.8</a:t>
            </a:r>
            <a:r>
              <a:rPr kumimoji="1" lang="ja-JP" altLang="en-US" sz="2000" dirty="0"/>
              <a:t>％</a:t>
            </a:r>
            <a:endParaRPr lang="en-US" altLang="ja-JP" sz="2000" dirty="0"/>
          </a:p>
          <a:p>
            <a:pPr marL="342900" indent="-342900">
              <a:buFont typeface="Wingdings" panose="05000000000000000000" pitchFamily="2" charset="2"/>
              <a:buChar char="l"/>
            </a:pPr>
            <a:r>
              <a:rPr kumimoji="1" lang="ja-JP" altLang="en-US" sz="2000" dirty="0"/>
              <a:t>女性委員の登用については、国としても成果目標（次頁参照）が掲げられており、目標達成に向けた活動の強化が求められる。</a:t>
            </a:r>
            <a:endParaRPr kumimoji="1" lang="en-US" altLang="ja-JP" sz="2000" dirty="0"/>
          </a:p>
        </p:txBody>
      </p:sp>
      <p:graphicFrame>
        <p:nvGraphicFramePr>
          <p:cNvPr id="5" name="表 4">
            <a:extLst>
              <a:ext uri="{FF2B5EF4-FFF2-40B4-BE49-F238E27FC236}">
                <a16:creationId xmlns:a16="http://schemas.microsoft.com/office/drawing/2014/main" id="{198E1F0C-999E-20E0-994C-9BCD57AC5E78}"/>
              </a:ext>
            </a:extLst>
          </p:cNvPr>
          <p:cNvGraphicFramePr>
            <a:graphicFrameLocks noGrp="1"/>
          </p:cNvGraphicFramePr>
          <p:nvPr>
            <p:extLst>
              <p:ext uri="{D42A27DB-BD31-4B8C-83A1-F6EECF244321}">
                <p14:modId xmlns:p14="http://schemas.microsoft.com/office/powerpoint/2010/main" val="762638887"/>
              </p:ext>
            </p:extLst>
          </p:nvPr>
        </p:nvGraphicFramePr>
        <p:xfrm>
          <a:off x="319518" y="990828"/>
          <a:ext cx="11149947" cy="3175000"/>
        </p:xfrm>
        <a:graphic>
          <a:graphicData uri="http://schemas.openxmlformats.org/drawingml/2006/table">
            <a:tbl>
              <a:tblPr firstRow="1" bandRow="1">
                <a:tableStyleId>{5DA37D80-6434-44D0-A028-1B22A696006F}</a:tableStyleId>
              </a:tblPr>
              <a:tblGrid>
                <a:gridCol w="5217801">
                  <a:extLst>
                    <a:ext uri="{9D8B030D-6E8A-4147-A177-3AD203B41FA5}">
                      <a16:colId xmlns:a16="http://schemas.microsoft.com/office/drawing/2014/main" val="20000"/>
                    </a:ext>
                  </a:extLst>
                </a:gridCol>
                <a:gridCol w="1977382">
                  <a:extLst>
                    <a:ext uri="{9D8B030D-6E8A-4147-A177-3AD203B41FA5}">
                      <a16:colId xmlns:a16="http://schemas.microsoft.com/office/drawing/2014/main" val="20001"/>
                    </a:ext>
                  </a:extLst>
                </a:gridCol>
                <a:gridCol w="1977382">
                  <a:extLst>
                    <a:ext uri="{9D8B030D-6E8A-4147-A177-3AD203B41FA5}">
                      <a16:colId xmlns:a16="http://schemas.microsoft.com/office/drawing/2014/main" val="20002"/>
                    </a:ext>
                  </a:extLst>
                </a:gridCol>
                <a:gridCol w="1977382">
                  <a:extLst>
                    <a:ext uri="{9D8B030D-6E8A-4147-A177-3AD203B41FA5}">
                      <a16:colId xmlns:a16="http://schemas.microsoft.com/office/drawing/2014/main" val="20003"/>
                    </a:ext>
                  </a:extLst>
                </a:gridCol>
              </a:tblGrid>
              <a:tr h="370840">
                <a:tc>
                  <a:txBody>
                    <a:bodyPr/>
                    <a:lstStyle/>
                    <a:p>
                      <a:endParaRPr kumimoji="1" lang="ja-JP" altLang="en-US" dirty="0"/>
                    </a:p>
                  </a:txBody>
                  <a:tcPr marL="112542" marR="112542" anchor="ctr">
                    <a:lnT w="12700" cap="flat" cmpd="sng" algn="ctr">
                      <a:solidFill>
                        <a:schemeClr val="accent2"/>
                      </a:solidFill>
                      <a:prstDash val="solid"/>
                      <a:round/>
                      <a:headEnd type="none" w="med" len="med"/>
                      <a:tailEnd type="none" w="med" len="med"/>
                    </a:lnT>
                  </a:tcPr>
                </a:tc>
                <a:tc>
                  <a:txBody>
                    <a:bodyPr/>
                    <a:lstStyle/>
                    <a:p>
                      <a:pPr algn="ctr"/>
                      <a:r>
                        <a:rPr kumimoji="1" lang="ja-JP" altLang="en-US" dirty="0"/>
                        <a:t>改選後</a:t>
                      </a:r>
                      <a:endParaRPr kumimoji="1" lang="en-US" altLang="ja-JP"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n-lt"/>
                          <a:ea typeface="+mn-ea"/>
                          <a:cs typeface="+mn-cs"/>
                        </a:rPr>
                        <a:t>（令和６年度末）</a:t>
                      </a:r>
                    </a:p>
                  </a:txBody>
                  <a:tcPr marL="112542" marR="112542" anchor="ctr">
                    <a:lnT w="12700" cap="flat" cmpd="sng" algn="ctr">
                      <a:solidFill>
                        <a:schemeClr val="accent2"/>
                      </a:solidFill>
                      <a:prstDash val="solid"/>
                      <a:round/>
                      <a:headEnd type="none" w="med" len="med"/>
                      <a:tailEnd type="none" w="med" len="med"/>
                    </a:lnT>
                  </a:tcPr>
                </a:tc>
                <a:tc>
                  <a:txBody>
                    <a:bodyPr/>
                    <a:lstStyle/>
                    <a:p>
                      <a:pPr algn="ctr"/>
                      <a:r>
                        <a:rPr kumimoji="1" lang="ja-JP" altLang="en-US" dirty="0"/>
                        <a:t>前期改選時</a:t>
                      </a:r>
                      <a:endParaRPr kumimoji="1" lang="en-US" altLang="ja-JP" dirty="0"/>
                    </a:p>
                    <a:p>
                      <a:pPr algn="ctr"/>
                      <a:r>
                        <a:rPr kumimoji="1" lang="ja-JP" altLang="en-US" sz="1400" dirty="0"/>
                        <a:t>（令和３年度末）</a:t>
                      </a:r>
                    </a:p>
                  </a:txBody>
                  <a:tcPr marL="112542" marR="112542" anchor="ctr">
                    <a:lnT w="12700" cap="flat" cmpd="sng" algn="ctr">
                      <a:solidFill>
                        <a:schemeClr val="accent2"/>
                      </a:solidFill>
                      <a:prstDash val="solid"/>
                      <a:round/>
                      <a:headEnd type="none" w="med" len="med"/>
                      <a:tailEnd type="none" w="med" len="med"/>
                    </a:lnT>
                  </a:tcPr>
                </a:tc>
                <a:tc>
                  <a:txBody>
                    <a:bodyPr/>
                    <a:lstStyle/>
                    <a:p>
                      <a:pPr algn="ctr"/>
                      <a:r>
                        <a:rPr kumimoji="1" lang="ja-JP" altLang="en-US" sz="1800" dirty="0"/>
                        <a:t>増減</a:t>
                      </a:r>
                    </a:p>
                  </a:txBody>
                  <a:tcPr marL="112542" marR="112542"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kumimoji="1" lang="ja-JP" altLang="en-US" dirty="0"/>
                        <a:t>女性の農業委員数</a:t>
                      </a:r>
                    </a:p>
                  </a:txBody>
                  <a:tcPr marL="112542" marR="112542" anchor="ctr"/>
                </a:tc>
                <a:tc>
                  <a:txBody>
                    <a:bodyPr/>
                    <a:lstStyle/>
                    <a:p>
                      <a:pPr algn="r"/>
                      <a:r>
                        <a:rPr kumimoji="1" lang="en-US" altLang="ja-JP" b="1" dirty="0"/>
                        <a:t>3,338</a:t>
                      </a:r>
                      <a:r>
                        <a:rPr kumimoji="1" lang="ja-JP" altLang="en-US" b="1" dirty="0"/>
                        <a:t>人</a:t>
                      </a:r>
                    </a:p>
                  </a:txBody>
                  <a:tcPr marL="112542" marR="112542" anchor="ctr"/>
                </a:tc>
                <a:tc>
                  <a:txBody>
                    <a:bodyPr/>
                    <a:lstStyle/>
                    <a:p>
                      <a:pPr algn="r"/>
                      <a:r>
                        <a:rPr kumimoji="1" lang="en-US" altLang="ja-JP" dirty="0"/>
                        <a:t>2,876</a:t>
                      </a:r>
                      <a:r>
                        <a:rPr kumimoji="1" lang="ja-JP" altLang="en-US" dirty="0"/>
                        <a:t>人</a:t>
                      </a:r>
                    </a:p>
                  </a:txBody>
                  <a:tcPr marL="112542" marR="112542" anchor="ctr"/>
                </a:tc>
                <a:tc>
                  <a:txBody>
                    <a:bodyPr/>
                    <a:lstStyle/>
                    <a:p>
                      <a:pPr algn="r"/>
                      <a:r>
                        <a:rPr kumimoji="1" lang="en-US" altLang="ja-JP" dirty="0"/>
                        <a:t>462</a:t>
                      </a:r>
                      <a:r>
                        <a:rPr kumimoji="1" lang="ja-JP" altLang="en-US" dirty="0"/>
                        <a:t>人増</a:t>
                      </a:r>
                    </a:p>
                  </a:txBody>
                  <a:tcPr marL="112542" marR="112542" anchor="ctr"/>
                </a:tc>
                <a:extLst>
                  <a:ext uri="{0D108BD9-81ED-4DB2-BD59-A6C34878D82A}">
                    <a16:rowId xmlns:a16="http://schemas.microsoft.com/office/drawing/2014/main" val="10001"/>
                  </a:ext>
                </a:extLst>
              </a:tr>
              <a:tr h="370840">
                <a:tc>
                  <a:txBody>
                    <a:bodyPr/>
                    <a:lstStyle/>
                    <a:p>
                      <a:r>
                        <a:rPr kumimoji="1" lang="ja-JP" altLang="en-US" dirty="0"/>
                        <a:t>農業委員の女性割合</a:t>
                      </a:r>
                    </a:p>
                  </a:txBody>
                  <a:tcPr marL="112542" marR="112542" anchor="ctr"/>
                </a:tc>
                <a:tc>
                  <a:txBody>
                    <a:bodyPr/>
                    <a:lstStyle/>
                    <a:p>
                      <a:pPr algn="r"/>
                      <a:r>
                        <a:rPr kumimoji="1" lang="en-US" altLang="ja-JP" b="1" dirty="0"/>
                        <a:t>14.4</a:t>
                      </a:r>
                      <a:r>
                        <a:rPr kumimoji="1" lang="ja-JP" altLang="en-US" b="1" dirty="0"/>
                        <a:t>％</a:t>
                      </a:r>
                    </a:p>
                  </a:txBody>
                  <a:tcPr marL="112542" marR="112542" anchor="ctr"/>
                </a:tc>
                <a:tc>
                  <a:txBody>
                    <a:bodyPr/>
                    <a:lstStyle/>
                    <a:p>
                      <a:pPr algn="r"/>
                      <a:r>
                        <a:rPr kumimoji="1" lang="en-US" altLang="ja-JP" dirty="0"/>
                        <a:t>12.4</a:t>
                      </a:r>
                      <a:r>
                        <a:rPr kumimoji="1" lang="ja-JP" altLang="en-US" dirty="0"/>
                        <a:t>％</a:t>
                      </a:r>
                    </a:p>
                  </a:txBody>
                  <a:tcPr marL="112542" marR="112542" anchor="ctr"/>
                </a:tc>
                <a:tc>
                  <a:txBody>
                    <a:bodyPr/>
                    <a:lstStyle/>
                    <a:p>
                      <a:pPr algn="r"/>
                      <a:r>
                        <a:rPr kumimoji="1" lang="en-US" altLang="ja-JP" b="0" dirty="0"/>
                        <a:t>2.0</a:t>
                      </a:r>
                      <a:r>
                        <a:rPr kumimoji="1" lang="ja-JP" altLang="en-US" b="0" dirty="0"/>
                        <a:t>％増</a:t>
                      </a:r>
                    </a:p>
                  </a:txBody>
                  <a:tcPr marL="112542" marR="112542" anchor="ctr"/>
                </a:tc>
                <a:extLst>
                  <a:ext uri="{0D108BD9-81ED-4DB2-BD59-A6C34878D82A}">
                    <a16:rowId xmlns:a16="http://schemas.microsoft.com/office/drawing/2014/main" val="10002"/>
                  </a:ext>
                </a:extLst>
              </a:tr>
              <a:tr h="370840">
                <a:tc>
                  <a:txBody>
                    <a:bodyPr/>
                    <a:lstStyle/>
                    <a:p>
                      <a:r>
                        <a:rPr kumimoji="1" lang="ja-JP" altLang="en-US" dirty="0"/>
                        <a:t>女性の推進委員数</a:t>
                      </a:r>
                    </a:p>
                  </a:txBody>
                  <a:tcPr marL="112542" marR="112542" anchor="ctr"/>
                </a:tc>
                <a:tc>
                  <a:txBody>
                    <a:bodyPr/>
                    <a:lstStyle/>
                    <a:p>
                      <a:pPr algn="r"/>
                      <a:r>
                        <a:rPr kumimoji="1" lang="en-US" altLang="ja-JP" b="1" dirty="0"/>
                        <a:t>711</a:t>
                      </a:r>
                      <a:r>
                        <a:rPr kumimoji="1" lang="ja-JP" altLang="en-US" b="1" dirty="0"/>
                        <a:t>人</a:t>
                      </a:r>
                    </a:p>
                  </a:txBody>
                  <a:tcPr marL="112542" marR="112542" anchor="ctr"/>
                </a:tc>
                <a:tc>
                  <a:txBody>
                    <a:bodyPr/>
                    <a:lstStyle/>
                    <a:p>
                      <a:pPr algn="r"/>
                      <a:r>
                        <a:rPr kumimoji="1" lang="en-US" altLang="ja-JP" dirty="0"/>
                        <a:t>561</a:t>
                      </a:r>
                      <a:r>
                        <a:rPr kumimoji="1" lang="ja-JP" altLang="en-US" dirty="0"/>
                        <a:t>人</a:t>
                      </a:r>
                    </a:p>
                  </a:txBody>
                  <a:tcPr marL="112542" marR="112542" anchor="ctr"/>
                </a:tc>
                <a:tc>
                  <a:txBody>
                    <a:bodyPr/>
                    <a:lstStyle/>
                    <a:p>
                      <a:pPr algn="r"/>
                      <a:r>
                        <a:rPr kumimoji="1" lang="en-US" altLang="ja-JP" dirty="0"/>
                        <a:t>150</a:t>
                      </a:r>
                      <a:r>
                        <a:rPr kumimoji="1" lang="ja-JP" altLang="en-US" dirty="0"/>
                        <a:t>人増</a:t>
                      </a:r>
                    </a:p>
                  </a:txBody>
                  <a:tcPr marL="112542" marR="112542" anchor="ctr"/>
                </a:tc>
                <a:extLst>
                  <a:ext uri="{0D108BD9-81ED-4DB2-BD59-A6C34878D82A}">
                    <a16:rowId xmlns:a16="http://schemas.microsoft.com/office/drawing/2014/main" val="10003"/>
                  </a:ext>
                </a:extLst>
              </a:tr>
              <a:tr h="370840">
                <a:tc>
                  <a:txBody>
                    <a:bodyPr/>
                    <a:lstStyle/>
                    <a:p>
                      <a:r>
                        <a:rPr kumimoji="1" lang="ja-JP" altLang="en-US" dirty="0"/>
                        <a:t>推進委員の女性割合</a:t>
                      </a:r>
                    </a:p>
                  </a:txBody>
                  <a:tcPr marL="112542" marR="112542" anchor="ctr"/>
                </a:tc>
                <a:tc>
                  <a:txBody>
                    <a:bodyPr/>
                    <a:lstStyle/>
                    <a:p>
                      <a:pPr algn="r"/>
                      <a:r>
                        <a:rPr kumimoji="1" lang="en-US" altLang="ja-JP" b="1" dirty="0"/>
                        <a:t>4.0</a:t>
                      </a:r>
                      <a:r>
                        <a:rPr kumimoji="1" lang="ja-JP" altLang="en-US" b="1" dirty="0"/>
                        <a:t>％</a:t>
                      </a:r>
                    </a:p>
                  </a:txBody>
                  <a:tcPr marL="112542" marR="112542" anchor="ctr"/>
                </a:tc>
                <a:tc>
                  <a:txBody>
                    <a:bodyPr/>
                    <a:lstStyle/>
                    <a:p>
                      <a:pPr algn="r"/>
                      <a:r>
                        <a:rPr kumimoji="1" lang="en-US" altLang="ja-JP" dirty="0"/>
                        <a:t>3.2</a:t>
                      </a:r>
                      <a:r>
                        <a:rPr kumimoji="1" lang="ja-JP" altLang="en-US" dirty="0"/>
                        <a:t>％</a:t>
                      </a:r>
                    </a:p>
                  </a:txBody>
                  <a:tcPr marL="112542" marR="112542" anchor="ctr"/>
                </a:tc>
                <a:tc>
                  <a:txBody>
                    <a:bodyPr/>
                    <a:lstStyle/>
                    <a:p>
                      <a:pPr algn="r"/>
                      <a:r>
                        <a:rPr kumimoji="1" lang="en-US" altLang="ja-JP" dirty="0"/>
                        <a:t>0.8</a:t>
                      </a:r>
                      <a:r>
                        <a:rPr kumimoji="1" lang="ja-JP" altLang="en-US" dirty="0"/>
                        <a:t>％増</a:t>
                      </a:r>
                    </a:p>
                  </a:txBody>
                  <a:tcPr marL="112542" marR="112542" anchor="ctr"/>
                </a:tc>
                <a:extLst>
                  <a:ext uri="{0D108BD9-81ED-4DB2-BD59-A6C34878D82A}">
                    <a16:rowId xmlns:a16="http://schemas.microsoft.com/office/drawing/2014/main" val="10004"/>
                  </a:ext>
                </a:extLst>
              </a:tr>
              <a:tr h="370840">
                <a:tc>
                  <a:txBody>
                    <a:bodyPr/>
                    <a:lstStyle/>
                    <a:p>
                      <a:r>
                        <a:rPr kumimoji="1" lang="ja-JP" altLang="en-US" sz="1800" dirty="0"/>
                        <a:t>女性農業委員が</a:t>
                      </a:r>
                      <a:r>
                        <a:rPr kumimoji="1" lang="en-US" altLang="ja-JP" sz="1800" dirty="0"/>
                        <a:t>1</a:t>
                      </a:r>
                      <a:r>
                        <a:rPr kumimoji="1" lang="ja-JP" altLang="en-US" sz="1800" dirty="0"/>
                        <a:t>人もいない農業委員会数</a:t>
                      </a:r>
                    </a:p>
                  </a:txBody>
                  <a:tcPr marL="112542" marR="112542" anchor="ctr"/>
                </a:tc>
                <a:tc>
                  <a:txBody>
                    <a:bodyPr/>
                    <a:lstStyle/>
                    <a:p>
                      <a:pPr algn="r"/>
                      <a:r>
                        <a:rPr kumimoji="1" lang="en-US" altLang="ja-JP" b="1" dirty="0"/>
                        <a:t>176</a:t>
                      </a:r>
                      <a:r>
                        <a:rPr kumimoji="1" lang="ja-JP" altLang="en-US" b="1" dirty="0"/>
                        <a:t>委員会</a:t>
                      </a:r>
                    </a:p>
                  </a:txBody>
                  <a:tcPr marL="112542" marR="112542" anchor="ctr"/>
                </a:tc>
                <a:tc>
                  <a:txBody>
                    <a:bodyPr/>
                    <a:lstStyle/>
                    <a:p>
                      <a:pPr algn="r"/>
                      <a:r>
                        <a:rPr kumimoji="1" lang="en-US" altLang="ja-JP" dirty="0"/>
                        <a:t>252</a:t>
                      </a:r>
                      <a:r>
                        <a:rPr kumimoji="1" lang="ja-JP" altLang="en-US" dirty="0"/>
                        <a:t>委員会</a:t>
                      </a:r>
                    </a:p>
                  </a:txBody>
                  <a:tcPr marL="112542" marR="112542" anchor="ctr"/>
                </a:tc>
                <a:tc>
                  <a:txBody>
                    <a:bodyPr/>
                    <a:lstStyle/>
                    <a:p>
                      <a:pPr algn="r"/>
                      <a:r>
                        <a:rPr kumimoji="1" lang="en-US" altLang="ja-JP" b="0" dirty="0"/>
                        <a:t>76</a:t>
                      </a:r>
                      <a:r>
                        <a:rPr kumimoji="1" lang="ja-JP" altLang="en-US" b="0" dirty="0"/>
                        <a:t>委員会減</a:t>
                      </a:r>
                    </a:p>
                  </a:txBody>
                  <a:tcPr marL="112542" marR="112542" anchor="ctr"/>
                </a:tc>
                <a:extLst>
                  <a:ext uri="{0D108BD9-81ED-4DB2-BD59-A6C34878D82A}">
                    <a16:rowId xmlns:a16="http://schemas.microsoft.com/office/drawing/2014/main" val="10005"/>
                  </a:ext>
                </a:extLst>
              </a:tr>
              <a:tr h="370840">
                <a:tc>
                  <a:txBody>
                    <a:bodyPr/>
                    <a:lstStyle/>
                    <a:p>
                      <a:r>
                        <a:rPr kumimoji="1" lang="ja-JP" altLang="en-US" sz="1800" dirty="0"/>
                        <a:t>女性が会長の農業委員会数</a:t>
                      </a:r>
                    </a:p>
                  </a:txBody>
                  <a:tcPr marL="112542" marR="112542" anchor="ctr">
                    <a:lnB w="12700" cap="flat" cmpd="sng" algn="ctr">
                      <a:solidFill>
                        <a:schemeClr val="accent2"/>
                      </a:solidFill>
                      <a:prstDash val="solid"/>
                      <a:round/>
                      <a:headEnd type="none" w="med" len="med"/>
                      <a:tailEnd type="none" w="med" len="med"/>
                    </a:lnB>
                  </a:tcPr>
                </a:tc>
                <a:tc>
                  <a:txBody>
                    <a:bodyPr/>
                    <a:lstStyle/>
                    <a:p>
                      <a:pPr algn="r"/>
                      <a:r>
                        <a:rPr kumimoji="1" lang="en-US" altLang="ja-JP" b="1" dirty="0"/>
                        <a:t>61</a:t>
                      </a:r>
                      <a:r>
                        <a:rPr kumimoji="1" lang="ja-JP" altLang="en-US" b="1" dirty="0"/>
                        <a:t>委員会</a:t>
                      </a:r>
                    </a:p>
                  </a:txBody>
                  <a:tcPr marL="112542" marR="112542" anchor="ctr">
                    <a:lnB w="12700" cap="flat" cmpd="sng" algn="ctr">
                      <a:solidFill>
                        <a:schemeClr val="accent2"/>
                      </a:solidFill>
                      <a:prstDash val="solid"/>
                      <a:round/>
                      <a:headEnd type="none" w="med" len="med"/>
                      <a:tailEnd type="none" w="med" len="med"/>
                    </a:lnB>
                  </a:tcPr>
                </a:tc>
                <a:tc>
                  <a:txBody>
                    <a:bodyPr/>
                    <a:lstStyle/>
                    <a:p>
                      <a:pPr algn="r"/>
                      <a:r>
                        <a:rPr kumimoji="1" lang="en-US" altLang="ja-JP" dirty="0"/>
                        <a:t>35</a:t>
                      </a:r>
                      <a:r>
                        <a:rPr kumimoji="1" lang="ja-JP" altLang="en-US" dirty="0"/>
                        <a:t>委員会</a:t>
                      </a:r>
                    </a:p>
                  </a:txBody>
                  <a:tcPr marL="112542" marR="112542" anchor="ctr">
                    <a:lnB w="12700" cap="flat" cmpd="sng" algn="ctr">
                      <a:solidFill>
                        <a:schemeClr val="accent2"/>
                      </a:solidFill>
                      <a:prstDash val="solid"/>
                      <a:round/>
                      <a:headEnd type="none" w="med" len="med"/>
                      <a:tailEnd type="none" w="med" len="med"/>
                    </a:lnB>
                  </a:tcPr>
                </a:tc>
                <a:tc>
                  <a:txBody>
                    <a:bodyPr/>
                    <a:lstStyle/>
                    <a:p>
                      <a:pPr algn="r"/>
                      <a:r>
                        <a:rPr kumimoji="1" lang="en-US" altLang="ja-JP" b="0" dirty="0"/>
                        <a:t>26</a:t>
                      </a:r>
                      <a:r>
                        <a:rPr kumimoji="1" lang="ja-JP" altLang="en-US" b="0" dirty="0"/>
                        <a:t>委員会増</a:t>
                      </a:r>
                    </a:p>
                  </a:txBody>
                  <a:tcPr marL="112542" marR="112542"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6"/>
                  </a:ext>
                </a:extLst>
              </a:tr>
              <a:tr h="37084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lt"/>
                          <a:ea typeface="+mn-ea"/>
                          <a:cs typeface="+mn-cs"/>
                        </a:rPr>
                        <a:t>（</a:t>
                      </a:r>
                      <a:r>
                        <a:rPr kumimoji="1" lang="en-US" altLang="ja-JP" sz="1600" b="0" i="0" u="none" strike="noStrike" kern="1200" cap="none" spc="0" normalizeH="0" baseline="0" noProof="0" dirty="0">
                          <a:ln>
                            <a:noFill/>
                          </a:ln>
                          <a:solidFill>
                            <a:prstClr val="black"/>
                          </a:solidFill>
                          <a:effectLst/>
                          <a:uLnTx/>
                          <a:uFillTx/>
                          <a:latin typeface="+mn-lt"/>
                          <a:ea typeface="+mn-ea"/>
                          <a:cs typeface="+mn-cs"/>
                        </a:rPr>
                        <a:t>R4</a:t>
                      </a:r>
                      <a:r>
                        <a:rPr kumimoji="1" lang="ja-JP" altLang="en-US" sz="1600" b="0" i="0" u="none" strike="noStrike" kern="1200" cap="none" spc="0" normalizeH="0" baseline="0" noProof="0" dirty="0">
                          <a:ln>
                            <a:noFill/>
                          </a:ln>
                          <a:solidFill>
                            <a:prstClr val="black"/>
                          </a:solidFill>
                          <a:effectLst/>
                          <a:uLnTx/>
                          <a:uFillTx/>
                          <a:latin typeface="+mn-lt"/>
                          <a:ea typeface="+mn-ea"/>
                          <a:cs typeface="+mn-cs"/>
                        </a:rPr>
                        <a:t>～</a:t>
                      </a:r>
                      <a:r>
                        <a:rPr kumimoji="1" lang="en-US" altLang="ja-JP" sz="1600" b="0" i="0" u="none" strike="noStrike" kern="1200" cap="none" spc="0" normalizeH="0" baseline="0" noProof="0" dirty="0">
                          <a:ln>
                            <a:noFill/>
                          </a:ln>
                          <a:solidFill>
                            <a:prstClr val="black"/>
                          </a:solidFill>
                          <a:effectLst/>
                          <a:uLnTx/>
                          <a:uFillTx/>
                          <a:latin typeface="+mn-lt"/>
                          <a:ea typeface="+mn-ea"/>
                          <a:cs typeface="+mn-cs"/>
                        </a:rPr>
                        <a:t>6</a:t>
                      </a:r>
                      <a:r>
                        <a:rPr kumimoji="1" lang="ja-JP" altLang="en-US" sz="1600" b="0" i="0" u="none" strike="noStrike" kern="1200" cap="none" spc="0" normalizeH="0" baseline="0" noProof="0" dirty="0">
                          <a:ln>
                            <a:noFill/>
                          </a:ln>
                          <a:solidFill>
                            <a:prstClr val="black"/>
                          </a:solidFill>
                          <a:effectLst/>
                          <a:uLnTx/>
                          <a:uFillTx/>
                          <a:latin typeface="+mn-lt"/>
                          <a:ea typeface="+mn-ea"/>
                          <a:cs typeface="+mn-cs"/>
                        </a:rPr>
                        <a:t>改選時の農業委員会の状況調査より算出）</a:t>
                      </a:r>
                      <a:endParaRPr kumimoji="1" lang="en-US" altLang="ja-JP" sz="1600" b="0" i="0" u="none" strike="noStrike" kern="1200" cap="none" spc="0" normalizeH="0" baseline="0" noProof="0" dirty="0">
                        <a:ln>
                          <a:noFill/>
                        </a:ln>
                        <a:solidFill>
                          <a:prstClr val="black"/>
                        </a:solidFill>
                        <a:effectLst/>
                        <a:uLnTx/>
                        <a:uFillTx/>
                        <a:latin typeface="+mn-lt"/>
                        <a:ea typeface="+mn-ea"/>
                        <a:cs typeface="+mn-cs"/>
                      </a:endParaRPr>
                    </a:p>
                  </a:txBody>
                  <a:tcPr marL="112542" marR="112542"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kumimoji="1" lang="ja-JP" altLang="en-US" b="1" dirty="0"/>
                    </a:p>
                  </a:txBody>
                  <a:tcPr marL="112542" marR="112542" anchor="ctr"/>
                </a:tc>
                <a:tc hMerge="1">
                  <a:txBody>
                    <a:bodyPr/>
                    <a:lstStyle/>
                    <a:p>
                      <a:pPr algn="r"/>
                      <a:endParaRPr kumimoji="1" lang="ja-JP" altLang="en-US" dirty="0"/>
                    </a:p>
                  </a:txBody>
                  <a:tcPr marL="112542" marR="112542" anchor="ctr"/>
                </a:tc>
                <a:tc hMerge="1">
                  <a:txBody>
                    <a:bodyPr/>
                    <a:lstStyle/>
                    <a:p>
                      <a:pPr algn="r"/>
                      <a:endParaRPr kumimoji="1" lang="ja-JP" altLang="en-US" b="0" dirty="0"/>
                    </a:p>
                  </a:txBody>
                  <a:tcPr marL="112542" marR="112542" anchor="ctr"/>
                </a:tc>
                <a:extLst>
                  <a:ext uri="{0D108BD9-81ED-4DB2-BD59-A6C34878D82A}">
                    <a16:rowId xmlns:a16="http://schemas.microsoft.com/office/drawing/2014/main" val="111060919"/>
                  </a:ext>
                </a:extLst>
              </a:tr>
            </a:tbl>
          </a:graphicData>
        </a:graphic>
      </p:graphicFrame>
    </p:spTree>
    <p:extLst>
      <p:ext uri="{BB962C8B-B14F-4D97-AF65-F5344CB8AC3E}">
        <p14:creationId xmlns:p14="http://schemas.microsoft.com/office/powerpoint/2010/main" val="314388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F2015-5B74-DE5D-A454-828EBC8762DF}"/>
            </a:ext>
          </a:extLst>
        </p:cNvPr>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6D5209CC-0384-5EB9-DB8B-A395270ADECE}"/>
              </a:ext>
            </a:extLst>
          </p:cNvPr>
          <p:cNvSpPr txBox="1"/>
          <p:nvPr/>
        </p:nvSpPr>
        <p:spPr>
          <a:xfrm>
            <a:off x="0" y="163797"/>
            <a:ext cx="121920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メイリオ" pitchFamily="50" charset="-128"/>
                <a:ea typeface="メイリオ" pitchFamily="50" charset="-128"/>
              </a:rPr>
              <a:t>　１．</a:t>
            </a:r>
            <a:r>
              <a:rPr kumimoji="1" lang="ja-JP" altLang="en-US" sz="2400" b="1" dirty="0">
                <a:solidFill>
                  <a:prstClr val="black"/>
                </a:solidFill>
                <a:latin typeface="メイリオ" pitchFamily="50" charset="-128"/>
                <a:ea typeface="メイリオ" pitchFamily="50" charset="-128"/>
              </a:rPr>
              <a:t>女性委員の登用状況　</a:t>
            </a:r>
            <a:r>
              <a:rPr lang="ja-JP" altLang="en-US" sz="2000" b="1" dirty="0">
                <a:solidFill>
                  <a:prstClr val="black"/>
                </a:solidFill>
                <a:latin typeface="メイリオ" pitchFamily="50" charset="-128"/>
                <a:ea typeface="メイリオ" pitchFamily="50" charset="-128"/>
              </a:rPr>
              <a:t>女性委員の登用に関する</a:t>
            </a:r>
            <a:r>
              <a:rPr kumimoji="1" lang="ja-JP" altLang="en-US" sz="2000" b="1" dirty="0">
                <a:solidFill>
                  <a:prstClr val="black"/>
                </a:solidFill>
                <a:latin typeface="メイリオ" pitchFamily="50" charset="-128"/>
                <a:ea typeface="メイリオ" pitchFamily="50" charset="-128"/>
              </a:rPr>
              <a:t>目標（国・政府）</a:t>
            </a:r>
            <a:endPar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endParaRPr>
          </a:p>
        </p:txBody>
      </p:sp>
      <p:cxnSp>
        <p:nvCxnSpPr>
          <p:cNvPr id="8" name="直線コネクタ 7">
            <a:extLst>
              <a:ext uri="{FF2B5EF4-FFF2-40B4-BE49-F238E27FC236}">
                <a16:creationId xmlns:a16="http://schemas.microsoft.com/office/drawing/2014/main" id="{87DA47D0-A002-8012-1273-A2D86B0A0359}"/>
              </a:ext>
            </a:extLst>
          </p:cNvPr>
          <p:cNvCxnSpPr>
            <a:cxnSpLocks/>
          </p:cNvCxnSpPr>
          <p:nvPr/>
        </p:nvCxnSpPr>
        <p:spPr>
          <a:xfrm>
            <a:off x="0" y="625462"/>
            <a:ext cx="1212346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スライド番号プレースホルダ 15">
            <a:extLst>
              <a:ext uri="{FF2B5EF4-FFF2-40B4-BE49-F238E27FC236}">
                <a16:creationId xmlns:a16="http://schemas.microsoft.com/office/drawing/2014/main" id="{7D3C2CF1-B720-95A5-6599-CC93EF1BC158}"/>
              </a:ext>
            </a:extLst>
          </p:cNvPr>
          <p:cNvSpPr txBox="1">
            <a:spLocks/>
          </p:cNvSpPr>
          <p:nvPr/>
        </p:nvSpPr>
        <p:spPr>
          <a:xfrm>
            <a:off x="9236643" y="626766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kern="1200" baseline="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AFAFA11-AE4C-4D8C-B1DD-5B64C8B81FF2}" type="slidenum">
              <a:rPr kumimoji="1" lang="en-US" altLang="ja-JP" sz="2800" b="1"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en-US" altLang="en-US" sz="2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7" name="角丸四角形 13">
            <a:extLst>
              <a:ext uri="{FF2B5EF4-FFF2-40B4-BE49-F238E27FC236}">
                <a16:creationId xmlns:a16="http://schemas.microsoft.com/office/drawing/2014/main" id="{E2DB5B24-3F02-500E-451C-1F0BCD718804}"/>
              </a:ext>
            </a:extLst>
          </p:cNvPr>
          <p:cNvSpPr/>
          <p:nvPr/>
        </p:nvSpPr>
        <p:spPr>
          <a:xfrm>
            <a:off x="328245" y="779177"/>
            <a:ext cx="11535508" cy="46885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ＭＳ Ｐゴシック" pitchFamily="50" charset="-128"/>
                <a:ea typeface="ＭＳ Ｐゴシック" pitchFamily="50" charset="-128"/>
              </a:rPr>
              <a:t>国が定める基本計画等において女性委員の登用に関する成果目標が掲げられている。</a:t>
            </a:r>
          </a:p>
        </p:txBody>
      </p:sp>
      <p:graphicFrame>
        <p:nvGraphicFramePr>
          <p:cNvPr id="13" name="表 12">
            <a:extLst>
              <a:ext uri="{FF2B5EF4-FFF2-40B4-BE49-F238E27FC236}">
                <a16:creationId xmlns:a16="http://schemas.microsoft.com/office/drawing/2014/main" id="{CDE86C53-D466-3D6F-79DF-E3989AA3F5ED}"/>
              </a:ext>
            </a:extLst>
          </p:cNvPr>
          <p:cNvGraphicFramePr>
            <a:graphicFrameLocks noGrp="1"/>
          </p:cNvGraphicFramePr>
          <p:nvPr>
            <p:extLst>
              <p:ext uri="{D42A27DB-BD31-4B8C-83A1-F6EECF244321}">
                <p14:modId xmlns:p14="http://schemas.microsoft.com/office/powerpoint/2010/main" val="1785300915"/>
              </p:ext>
            </p:extLst>
          </p:nvPr>
        </p:nvGraphicFramePr>
        <p:xfrm>
          <a:off x="124837" y="1365191"/>
          <a:ext cx="5869459" cy="2214880"/>
        </p:xfrm>
        <a:graphic>
          <a:graphicData uri="http://schemas.openxmlformats.org/drawingml/2006/table">
            <a:tbl>
              <a:tblPr firstRow="1" bandRow="1">
                <a:tableStyleId>{5C22544A-7EE6-4342-B048-85BDC9FD1C3A}</a:tableStyleId>
              </a:tblPr>
              <a:tblGrid>
                <a:gridCol w="3088005">
                  <a:extLst>
                    <a:ext uri="{9D8B030D-6E8A-4147-A177-3AD203B41FA5}">
                      <a16:colId xmlns:a16="http://schemas.microsoft.com/office/drawing/2014/main" val="2333760272"/>
                    </a:ext>
                  </a:extLst>
                </a:gridCol>
                <a:gridCol w="2781454">
                  <a:extLst>
                    <a:ext uri="{9D8B030D-6E8A-4147-A177-3AD203B41FA5}">
                      <a16:colId xmlns:a16="http://schemas.microsoft.com/office/drawing/2014/main" val="2331038750"/>
                    </a:ext>
                  </a:extLst>
                </a:gridCol>
              </a:tblGrid>
              <a:tr h="370840">
                <a:tc gridSpan="2">
                  <a:txBody>
                    <a:bodyPr/>
                    <a:lstStyle/>
                    <a:p>
                      <a:pPr algn="ctr"/>
                      <a:r>
                        <a:rPr kumimoji="1" lang="zh-CN" altLang="en-US" sz="1600" b="1" dirty="0">
                          <a:latin typeface="メイリオ" panose="020B0604030504040204" pitchFamily="50" charset="-128"/>
                          <a:ea typeface="メイリオ" panose="020B0604030504040204" pitchFamily="50" charset="-128"/>
                        </a:rPr>
                        <a:t>第５次男女共同参画基本計画</a:t>
                      </a:r>
                      <a:r>
                        <a:rPr lang="zh-TW" altLang="en-US" sz="1600" b="1" dirty="0">
                          <a:latin typeface="メイリオ" panose="020B0604030504040204" pitchFamily="50" charset="-128"/>
                          <a:ea typeface="メイリオ" panose="020B0604030504040204" pitchFamily="50" charset="-128"/>
                        </a:rPr>
                        <a:t>（令和２年</a:t>
                      </a:r>
                      <a:r>
                        <a:rPr lang="en-US" altLang="zh-TW" sz="1600" b="1" dirty="0">
                          <a:latin typeface="メイリオ" panose="020B0604030504040204" pitchFamily="50" charset="-128"/>
                          <a:ea typeface="メイリオ" panose="020B0604030504040204" pitchFamily="50" charset="-128"/>
                        </a:rPr>
                        <a:t>12</a:t>
                      </a:r>
                      <a:r>
                        <a:rPr lang="zh-TW" altLang="en-US" sz="1600" b="1" dirty="0">
                          <a:latin typeface="メイリオ" panose="020B0604030504040204" pitchFamily="50" charset="-128"/>
                          <a:ea typeface="メイリオ" panose="020B0604030504040204" pitchFamily="50" charset="-128"/>
                        </a:rPr>
                        <a:t>月閣議決定）</a:t>
                      </a: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350933792"/>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ysClr val="windowText" lastClr="000000"/>
                          </a:solidFill>
                          <a:latin typeface="メイリオ" panose="020B0604030504040204" pitchFamily="50" charset="-128"/>
                          <a:ea typeface="メイリオ" panose="020B0604030504040204" pitchFamily="50" charset="-128"/>
                        </a:rPr>
                        <a:t>地域をリードできる女性農林水産業者を育成し、農業委員・・・に占める女性の割合の向上や女性登用ゼロからの脱却に向けた取組などを一層推進する。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tc>
                <a:extLst>
                  <a:ext uri="{0D108BD9-81ED-4DB2-BD59-A6C34878D82A}">
                    <a16:rowId xmlns:a16="http://schemas.microsoft.com/office/drawing/2014/main" val="2744642049"/>
                  </a:ext>
                </a:extLst>
              </a:tr>
              <a:tr h="370840">
                <a:tc gridSpan="2">
                  <a:txBody>
                    <a:bodyPr/>
                    <a:lstStyle/>
                    <a:p>
                      <a:pPr algn="ctr"/>
                      <a:r>
                        <a:rPr kumimoji="1" lang="ja-JP" altLang="en-US" sz="1400" dirty="0">
                          <a:latin typeface="メイリオ" panose="020B0604030504040204" pitchFamily="50" charset="-128"/>
                          <a:ea typeface="メイリオ" panose="020B0604030504040204" pitchFamily="50" charset="-128"/>
                        </a:rPr>
                        <a:t>成果目標（令和７年度まで）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263739210"/>
                  </a:ext>
                </a:extLst>
              </a:tr>
              <a:tr h="370840">
                <a:tc>
                  <a:txBody>
                    <a:bodyPr/>
                    <a:lstStyle/>
                    <a:p>
                      <a:pPr algn="ctr"/>
                      <a:r>
                        <a:rPr kumimoji="1" lang="ja-JP" altLang="ja-JP" sz="1400" kern="1200" dirty="0">
                          <a:solidFill>
                            <a:schemeClr val="dk1"/>
                          </a:solidFill>
                          <a:effectLst/>
                          <a:latin typeface="メイリオ" panose="020B0604030504040204" pitchFamily="50" charset="-128"/>
                          <a:ea typeface="メイリオ" panose="020B0604030504040204" pitchFamily="50" charset="-128"/>
                          <a:cs typeface="+mn-cs"/>
                        </a:rPr>
                        <a:t>女性委員が登用されていない組織数</a:t>
                      </a:r>
                      <a:endParaRPr kumimoji="1"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latin typeface="メイリオ" panose="020B0604030504040204" pitchFamily="50" charset="-128"/>
                          <a:ea typeface="メイリオ" panose="020B0604030504040204" pitchFamily="50" charset="-128"/>
                        </a:rPr>
                        <a:t>0</a:t>
                      </a:r>
                      <a:endParaRPr kumimoji="1"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6221373"/>
                  </a:ext>
                </a:extLst>
              </a:tr>
              <a:tr h="370840">
                <a:tc>
                  <a:txBody>
                    <a:bodyPr/>
                    <a:lstStyle/>
                    <a:p>
                      <a:pPr algn="ctr"/>
                      <a:r>
                        <a:rPr kumimoji="1" lang="ja-JP" altLang="ja-JP" sz="1400" kern="1200" dirty="0">
                          <a:solidFill>
                            <a:schemeClr val="dk1"/>
                          </a:solidFill>
                          <a:effectLst/>
                          <a:latin typeface="メイリオ" panose="020B0604030504040204" pitchFamily="50" charset="-128"/>
                          <a:ea typeface="メイリオ" panose="020B0604030504040204" pitchFamily="50" charset="-128"/>
                          <a:cs typeface="+mn-cs"/>
                        </a:rPr>
                        <a:t>農業委員に占める女性の割合</a:t>
                      </a:r>
                      <a:endParaRPr kumimoji="1"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kern="1200" dirty="0">
                          <a:solidFill>
                            <a:schemeClr val="dk1"/>
                          </a:solidFill>
                          <a:effectLst/>
                          <a:latin typeface="メイリオ" panose="020B0604030504040204" pitchFamily="50" charset="-128"/>
                          <a:ea typeface="メイリオ" panose="020B0604030504040204" pitchFamily="50" charset="-128"/>
                          <a:cs typeface="+mn-cs"/>
                        </a:rPr>
                        <a:t>20</a:t>
                      </a:r>
                      <a:r>
                        <a:rPr kumimoji="1" lang="ja-JP" altLang="ja-JP" sz="1400" kern="1200" dirty="0">
                          <a:solidFill>
                            <a:schemeClr val="dk1"/>
                          </a:solidFill>
                          <a:effectLst/>
                          <a:latin typeface="メイリオ" panose="020B0604030504040204" pitchFamily="50" charset="-128"/>
                          <a:ea typeface="メイリオ" panose="020B0604030504040204" pitchFamily="50" charset="-128"/>
                          <a:cs typeface="+mn-cs"/>
                        </a:rPr>
                        <a:t>％（早期）、更に</a:t>
                      </a:r>
                      <a:r>
                        <a:rPr kumimoji="1" lang="en-US" altLang="ja-JP" sz="1400" kern="1200" dirty="0">
                          <a:solidFill>
                            <a:schemeClr val="dk1"/>
                          </a:solidFill>
                          <a:effectLst/>
                          <a:latin typeface="メイリオ" panose="020B0604030504040204" pitchFamily="50" charset="-128"/>
                          <a:ea typeface="メイリオ" panose="020B0604030504040204" pitchFamily="50" charset="-128"/>
                          <a:cs typeface="+mn-cs"/>
                        </a:rPr>
                        <a:t>30</a:t>
                      </a:r>
                      <a:r>
                        <a:rPr kumimoji="1" lang="ja-JP" altLang="ja-JP" sz="1400" kern="1200" dirty="0">
                          <a:solidFill>
                            <a:schemeClr val="dk1"/>
                          </a:solidFill>
                          <a:effectLst/>
                          <a:latin typeface="メイリオ" panose="020B0604030504040204" pitchFamily="50" charset="-128"/>
                          <a:ea typeface="メイリオ" panose="020B0604030504040204" pitchFamily="50" charset="-128"/>
                          <a:cs typeface="+mn-cs"/>
                        </a:rPr>
                        <a:t>％</a:t>
                      </a:r>
                      <a:endParaRPr kumimoji="1"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2149976"/>
                  </a:ext>
                </a:extLst>
              </a:tr>
            </a:tbl>
          </a:graphicData>
        </a:graphic>
      </p:graphicFrame>
      <p:graphicFrame>
        <p:nvGraphicFramePr>
          <p:cNvPr id="14" name="表 13">
            <a:extLst>
              <a:ext uri="{FF2B5EF4-FFF2-40B4-BE49-F238E27FC236}">
                <a16:creationId xmlns:a16="http://schemas.microsoft.com/office/drawing/2014/main" id="{D9BDFF15-734A-8714-E0C0-E12369C4CE94}"/>
              </a:ext>
            </a:extLst>
          </p:cNvPr>
          <p:cNvGraphicFramePr>
            <a:graphicFrameLocks noGrp="1"/>
          </p:cNvGraphicFramePr>
          <p:nvPr>
            <p:extLst>
              <p:ext uri="{D42A27DB-BD31-4B8C-83A1-F6EECF244321}">
                <p14:modId xmlns:p14="http://schemas.microsoft.com/office/powerpoint/2010/main" val="4260949656"/>
              </p:ext>
            </p:extLst>
          </p:nvPr>
        </p:nvGraphicFramePr>
        <p:xfrm>
          <a:off x="1997730" y="3788572"/>
          <a:ext cx="8128000" cy="15290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333760272"/>
                    </a:ext>
                  </a:extLst>
                </a:gridCol>
              </a:tblGrid>
              <a:tr h="370840">
                <a:tc>
                  <a:txBody>
                    <a:bodyPr/>
                    <a:lstStyle/>
                    <a:p>
                      <a:pPr algn="ctr"/>
                      <a:r>
                        <a:rPr kumimoji="1" lang="ja-JP" altLang="en-US" sz="1600" b="1" dirty="0">
                          <a:latin typeface="メイリオ" panose="020B0604030504040204" pitchFamily="50" charset="-128"/>
                          <a:ea typeface="メイリオ" panose="020B0604030504040204" pitchFamily="50" charset="-128"/>
                        </a:rPr>
                        <a:t>女性活躍・男女共同参画の重点方針</a:t>
                      </a:r>
                      <a:r>
                        <a:rPr kumimoji="1" lang="en-US" altLang="ja-JP" sz="1600" b="1" dirty="0">
                          <a:latin typeface="メイリオ" panose="020B0604030504040204" pitchFamily="50" charset="-128"/>
                          <a:ea typeface="メイリオ" panose="020B0604030504040204" pitchFamily="50" charset="-128"/>
                        </a:rPr>
                        <a:t>2025</a:t>
                      </a:r>
                      <a:r>
                        <a:rPr kumimoji="1" lang="ja-JP" altLang="en-US" sz="1600" b="1" dirty="0">
                          <a:latin typeface="メイリオ" panose="020B0604030504040204" pitchFamily="50" charset="-128"/>
                          <a:ea typeface="メイリオ" panose="020B0604030504040204" pitchFamily="50" charset="-128"/>
                        </a:rPr>
                        <a:t>（令和</a:t>
                      </a:r>
                      <a:r>
                        <a:rPr kumimoji="1" lang="en-US" altLang="ja-JP" sz="1600" b="1" dirty="0">
                          <a:latin typeface="メイリオ" panose="020B0604030504040204" pitchFamily="50" charset="-128"/>
                          <a:ea typeface="メイリオ" panose="020B0604030504040204" pitchFamily="50" charset="-128"/>
                        </a:rPr>
                        <a:t>7</a:t>
                      </a:r>
                      <a:r>
                        <a:rPr kumimoji="1" lang="ja-JP" altLang="en-US" sz="1600" b="1" dirty="0">
                          <a:latin typeface="メイリオ" panose="020B0604030504040204" pitchFamily="50" charset="-128"/>
                          <a:ea typeface="メイリオ" panose="020B0604030504040204" pitchFamily="50" charset="-128"/>
                        </a:rPr>
                        <a:t>年</a:t>
                      </a:r>
                      <a:r>
                        <a:rPr kumimoji="1" lang="en-US" altLang="ja-JP" sz="1600" b="1" dirty="0">
                          <a:latin typeface="メイリオ" panose="020B0604030504040204" pitchFamily="50" charset="-128"/>
                          <a:ea typeface="メイリオ" panose="020B0604030504040204" pitchFamily="50" charset="-128"/>
                        </a:rPr>
                        <a:t>6</a:t>
                      </a:r>
                      <a:r>
                        <a:rPr kumimoji="1" lang="ja-JP" altLang="en-US" sz="1600" b="1" dirty="0">
                          <a:latin typeface="メイリオ" panose="020B0604030504040204" pitchFamily="50" charset="-128"/>
                          <a:ea typeface="メイリオ" panose="020B0604030504040204" pitchFamily="50" charset="-128"/>
                        </a:rPr>
                        <a:t>月</a:t>
                      </a:r>
                      <a:r>
                        <a:rPr kumimoji="1" lang="en-US" altLang="ja-JP" sz="1600" b="1" dirty="0">
                          <a:latin typeface="メイリオ" panose="020B0604030504040204" pitchFamily="50" charset="-128"/>
                          <a:ea typeface="メイリオ" panose="020B0604030504040204" pitchFamily="50" charset="-128"/>
                        </a:rPr>
                        <a:t>10</a:t>
                      </a:r>
                      <a:r>
                        <a:rPr kumimoji="1" lang="ja-JP" altLang="en-US" sz="1600" b="1" dirty="0">
                          <a:latin typeface="メイリオ" panose="020B0604030504040204" pitchFamily="50" charset="-128"/>
                          <a:ea typeface="メイリオ" panose="020B0604030504040204" pitchFamily="50" charset="-128"/>
                        </a:rPr>
                        <a:t>日決定）</a:t>
                      </a: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93379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solidFill>
                            <a:sysClr val="windowText" lastClr="000000"/>
                          </a:solidFill>
                          <a:latin typeface="メイリオ" panose="020B0604030504040204" pitchFamily="50" charset="-128"/>
                          <a:ea typeface="メイリオ" panose="020B0604030504040204" pitchFamily="50" charset="-128"/>
                        </a:rPr>
                        <a:t>農業委員・・・に占める女性の割合の向上や女性登用ゼロからの脱却に向けた取組などを一層推進することとし、地方公共団体、農林水産団体等に対して、 具体的な目標の設定や女性の参画を促進する仕組みづくりを働きかける。</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solidFill>
                            <a:sysClr val="windowText" lastClr="000000"/>
                          </a:solidFill>
                          <a:latin typeface="メイリオ" panose="020B0604030504040204" pitchFamily="50" charset="-128"/>
                          <a:ea typeface="メイリオ" panose="020B0604030504040204" pitchFamily="50" charset="-128"/>
                        </a:rPr>
                        <a:t>農業委員会及び農業協同組合について、改選時期等を見据え、これまでに設定した目標や取組計画の必要な見直しを働きかけるなど、更に取組を強化していく。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642049"/>
                  </a:ext>
                </a:extLst>
              </a:tr>
            </a:tbl>
          </a:graphicData>
        </a:graphic>
      </p:graphicFrame>
      <p:graphicFrame>
        <p:nvGraphicFramePr>
          <p:cNvPr id="15" name="表 14">
            <a:extLst>
              <a:ext uri="{FF2B5EF4-FFF2-40B4-BE49-F238E27FC236}">
                <a16:creationId xmlns:a16="http://schemas.microsoft.com/office/drawing/2014/main" id="{955197DC-58CB-60D5-6115-456B9BB85D42}"/>
              </a:ext>
            </a:extLst>
          </p:cNvPr>
          <p:cNvGraphicFramePr>
            <a:graphicFrameLocks noGrp="1"/>
          </p:cNvGraphicFramePr>
          <p:nvPr>
            <p:extLst>
              <p:ext uri="{D42A27DB-BD31-4B8C-83A1-F6EECF244321}">
                <p14:modId xmlns:p14="http://schemas.microsoft.com/office/powerpoint/2010/main" val="836000747"/>
              </p:ext>
            </p:extLst>
          </p:nvPr>
        </p:nvGraphicFramePr>
        <p:xfrm>
          <a:off x="6197705" y="1371599"/>
          <a:ext cx="5925756" cy="2208472"/>
        </p:xfrm>
        <a:graphic>
          <a:graphicData uri="http://schemas.openxmlformats.org/drawingml/2006/table">
            <a:tbl>
              <a:tblPr firstRow="1" bandRow="1">
                <a:tableStyleId>{5C22544A-7EE6-4342-B048-85BDC9FD1C3A}</a:tableStyleId>
              </a:tblPr>
              <a:tblGrid>
                <a:gridCol w="2981276">
                  <a:extLst>
                    <a:ext uri="{9D8B030D-6E8A-4147-A177-3AD203B41FA5}">
                      <a16:colId xmlns:a16="http://schemas.microsoft.com/office/drawing/2014/main" val="2333760272"/>
                    </a:ext>
                  </a:extLst>
                </a:gridCol>
                <a:gridCol w="2944480">
                  <a:extLst>
                    <a:ext uri="{9D8B030D-6E8A-4147-A177-3AD203B41FA5}">
                      <a16:colId xmlns:a16="http://schemas.microsoft.com/office/drawing/2014/main" val="2331038750"/>
                    </a:ext>
                  </a:extLst>
                </a:gridCol>
              </a:tblGrid>
              <a:tr h="398070">
                <a:tc gridSpan="2">
                  <a:txBody>
                    <a:bodyPr/>
                    <a:lstStyle/>
                    <a:p>
                      <a:pPr algn="ctr"/>
                      <a:r>
                        <a:rPr kumimoji="1" lang="ja-JP" altLang="en-US" sz="1600" b="1" dirty="0">
                          <a:latin typeface="メイリオ" panose="020B0604030504040204" pitchFamily="50" charset="-128"/>
                          <a:ea typeface="メイリオ" panose="020B0604030504040204" pitchFamily="50" charset="-128"/>
                        </a:rPr>
                        <a:t>食料・農業・農村基本計画（令和７年４月閣議決定）</a:t>
                      </a: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350933792"/>
                  </a:ext>
                </a:extLst>
              </a:tr>
              <a:tr h="101426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ysClr val="windowText" lastClr="000000"/>
                          </a:solidFill>
                          <a:latin typeface="メイリオ" panose="020B0604030504040204" pitchFamily="50" charset="-128"/>
                          <a:ea typeface="メイリオ" panose="020B0604030504040204" pitchFamily="50" charset="-128"/>
                        </a:rPr>
                        <a:t>幅広い視野と能力を有し、地域をリードできる女性経営者の育成や女性活躍の理解促進を図るとともに、地域農業の方針策定への女性参画を一層促進するため、農業委員会・農協・土地改良区などの地域組織の意思決定層の意識啓発の強化を図る。</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tc>
                <a:extLst>
                  <a:ext uri="{0D108BD9-81ED-4DB2-BD59-A6C34878D82A}">
                    <a16:rowId xmlns:a16="http://schemas.microsoft.com/office/drawing/2014/main" val="2744642049"/>
                  </a:ext>
                </a:extLst>
              </a:tr>
              <a:tr h="398070">
                <a:tc gridSpan="2">
                  <a:txBody>
                    <a:bodyPr/>
                    <a:lstStyle/>
                    <a:p>
                      <a:pPr algn="ctr"/>
                      <a:r>
                        <a:rPr kumimoji="1" lang="ja-JP" altLang="en-US" sz="1400" dirty="0">
                          <a:latin typeface="メイリオ" panose="020B0604030504040204" pitchFamily="50" charset="-128"/>
                          <a:ea typeface="メイリオ" panose="020B0604030504040204" pitchFamily="50" charset="-128"/>
                        </a:rPr>
                        <a:t>地域の方針策定に参画する女性農業者の割合（令和</a:t>
                      </a:r>
                      <a:r>
                        <a:rPr kumimoji="1" lang="en-US" altLang="ja-JP" sz="1400" dirty="0">
                          <a:latin typeface="メイリオ" panose="020B0604030504040204" pitchFamily="50" charset="-128"/>
                          <a:ea typeface="メイリオ" panose="020B0604030504040204" pitchFamily="50" charset="-128"/>
                        </a:rPr>
                        <a:t>12</a:t>
                      </a:r>
                      <a:r>
                        <a:rPr kumimoji="1" lang="ja-JP" altLang="en-US" sz="1400" dirty="0">
                          <a:latin typeface="メイリオ" panose="020B0604030504040204" pitchFamily="50" charset="-128"/>
                          <a:ea typeface="メイリオ" panose="020B0604030504040204" pitchFamily="50" charset="-128"/>
                        </a:rPr>
                        <a:t>年度まで）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263739210"/>
                  </a:ext>
                </a:extLst>
              </a:tr>
              <a:tr h="398070">
                <a:tc>
                  <a:txBody>
                    <a:bodyPr/>
                    <a:lstStyle/>
                    <a:p>
                      <a:pPr algn="ctr"/>
                      <a:r>
                        <a:rPr kumimoji="1" lang="ja-JP" altLang="en-US" sz="1400" kern="1200" dirty="0">
                          <a:solidFill>
                            <a:schemeClr val="dk1"/>
                          </a:solidFill>
                          <a:effectLst/>
                          <a:latin typeface="メイリオ" panose="020B0604030504040204" pitchFamily="50" charset="-128"/>
                          <a:ea typeface="メイリオ" panose="020B0604030504040204" pitchFamily="50" charset="-128"/>
                          <a:cs typeface="+mn-cs"/>
                        </a:rPr>
                        <a:t>農業委員</a:t>
                      </a:r>
                      <a:endParaRPr kumimoji="1"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latin typeface="メイリオ" panose="020B0604030504040204" pitchFamily="50" charset="-128"/>
                          <a:ea typeface="メイリオ" panose="020B0604030504040204" pitchFamily="50" charset="-128"/>
                        </a:rPr>
                        <a:t>30</a:t>
                      </a:r>
                      <a:r>
                        <a:rPr kumimoji="1" lang="ja-JP" altLang="en-US" sz="1400" dirty="0">
                          <a:latin typeface="メイリオ" panose="020B0604030504040204" pitchFamily="50" charset="-128"/>
                          <a:ea typeface="メイリオ"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6221373"/>
                  </a:ext>
                </a:extLst>
              </a:tr>
            </a:tbl>
          </a:graphicData>
        </a:graphic>
      </p:graphicFrame>
      <p:graphicFrame>
        <p:nvGraphicFramePr>
          <p:cNvPr id="16" name="表 15">
            <a:extLst>
              <a:ext uri="{FF2B5EF4-FFF2-40B4-BE49-F238E27FC236}">
                <a16:creationId xmlns:a16="http://schemas.microsoft.com/office/drawing/2014/main" id="{8BFAA14E-E9DC-3612-1E10-54B7877E7DF8}"/>
              </a:ext>
            </a:extLst>
          </p:cNvPr>
          <p:cNvGraphicFramePr>
            <a:graphicFrameLocks noGrp="1"/>
          </p:cNvGraphicFramePr>
          <p:nvPr>
            <p:extLst>
              <p:ext uri="{D42A27DB-BD31-4B8C-83A1-F6EECF244321}">
                <p14:modId xmlns:p14="http://schemas.microsoft.com/office/powerpoint/2010/main" val="591534253"/>
              </p:ext>
            </p:extLst>
          </p:nvPr>
        </p:nvGraphicFramePr>
        <p:xfrm>
          <a:off x="2031999" y="5634323"/>
          <a:ext cx="8128000" cy="8890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333760272"/>
                    </a:ext>
                  </a:extLst>
                </a:gridCol>
              </a:tblGrid>
              <a:tr h="370840">
                <a:tc>
                  <a:txBody>
                    <a:bodyPr/>
                    <a:lstStyle/>
                    <a:p>
                      <a:pPr algn="ctr"/>
                      <a:r>
                        <a:rPr kumimoji="1" lang="ja-JP" altLang="en-US" sz="1600" b="1" dirty="0">
                          <a:latin typeface="メイリオ" panose="020B0604030504040204" pitchFamily="50" charset="-128"/>
                          <a:ea typeface="メイリオ" panose="020B0604030504040204" pitchFamily="50" charset="-128"/>
                        </a:rPr>
                        <a:t>農業委員会等に関する法律　第８条第７項</a:t>
                      </a: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933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dirty="0">
                          <a:solidFill>
                            <a:sysClr val="windowText" lastClr="000000"/>
                          </a:solidFill>
                          <a:latin typeface="メイリオ" panose="020B0604030504040204" pitchFamily="50" charset="-128"/>
                          <a:ea typeface="メイリオ" panose="020B0604030504040204" pitchFamily="50" charset="-128"/>
                        </a:rPr>
                        <a:t>市町村長は、第一項の規定による委員の任命に当たつては、委員の年齢、性別等に著しい偏りが生じないように配慮しなければならない。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642049"/>
                  </a:ext>
                </a:extLst>
              </a:tr>
            </a:tbl>
          </a:graphicData>
        </a:graphic>
      </p:graphicFrame>
    </p:spTree>
    <p:extLst>
      <p:ext uri="{BB962C8B-B14F-4D97-AF65-F5344CB8AC3E}">
        <p14:creationId xmlns:p14="http://schemas.microsoft.com/office/powerpoint/2010/main" val="185253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CA21F75-CFEC-4744-85C6-802C664EDABA}"/>
              </a:ext>
            </a:extLst>
          </p:cNvPr>
          <p:cNvSpPr txBox="1"/>
          <p:nvPr/>
        </p:nvSpPr>
        <p:spPr>
          <a:xfrm>
            <a:off x="0" y="835338"/>
            <a:ext cx="12192000" cy="2739211"/>
          </a:xfrm>
          <a:prstGeom prst="rect">
            <a:avLst/>
          </a:prstGeom>
          <a:noFill/>
        </p:spPr>
        <p:txBody>
          <a:bodyPr wrap="square" rtlCol="0">
            <a:spAutoFit/>
          </a:bodyPr>
          <a:lstStyle/>
          <a:p>
            <a:pPr lvl="0">
              <a:defRPr/>
            </a:pP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lvl="0">
              <a:defRPr/>
            </a:pPr>
            <a:endParaRPr kumimoji="1" lang="en-US" altLang="ja-JP" sz="2000" dirty="0">
              <a:solidFill>
                <a:prstClr val="black"/>
              </a:solidFill>
              <a:latin typeface="ＭＳ Ｐゴシック" panose="020B0600070205080204" pitchFamily="50" charset="-128"/>
              <a:ea typeface="ＭＳ Ｐゴシック" panose="020B0600070205080204" pitchFamily="50" charset="-128"/>
            </a:endParaRPr>
          </a:p>
          <a:p>
            <a:pPr lvl="0">
              <a:defRPr/>
            </a:pP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lvl="0">
              <a:defRPr/>
            </a:pPr>
            <a:endParaRPr kumimoji="1" lang="en-US" altLang="ja-JP" sz="2000" dirty="0">
              <a:solidFill>
                <a:prstClr val="black"/>
              </a:solidFill>
              <a:latin typeface="ＭＳ Ｐゴシック" panose="020B0600070205080204" pitchFamily="50" charset="-128"/>
              <a:ea typeface="ＭＳ Ｐゴシック" panose="020B0600070205080204" pitchFamily="50" charset="-128"/>
            </a:endParaRPr>
          </a:p>
          <a:p>
            <a:pPr lvl="0">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lvl="0">
              <a:defRPr/>
            </a:pP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lvl="0">
              <a:defRPr/>
            </a:pPr>
            <a:endParaRPr kumimoji="1" lang="en-US" altLang="ja-JP"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lvl="0">
              <a:defRPr/>
            </a:pPr>
            <a:endParaRPr lang="en-US" altLang="ja-JP" dirty="0">
              <a:solidFill>
                <a:prstClr val="black"/>
              </a:solidFill>
              <a:latin typeface="ＭＳ Ｐゴシック" panose="020B0600070205080204" pitchFamily="50" charset="-128"/>
              <a:ea typeface="ＭＳ Ｐゴシック" panose="020B0600070205080204" pitchFamily="50" charset="-128"/>
            </a:endParaRPr>
          </a:p>
          <a:p>
            <a:pPr lvl="0">
              <a:defRPr/>
            </a:pPr>
            <a:endParaRPr kumimoji="1" lang="en-US" altLang="ja-JP"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lvl="0">
              <a:defRPr/>
            </a:pPr>
            <a:endParaRPr kumimoji="1" lang="en-US" altLang="ja-JP"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10" name="直線コネクタ 9">
            <a:extLst>
              <a:ext uri="{FF2B5EF4-FFF2-40B4-BE49-F238E27FC236}">
                <a16:creationId xmlns:a16="http://schemas.microsoft.com/office/drawing/2014/main" id="{68DDC82B-6F28-9215-9F64-673DF206172D}"/>
              </a:ext>
            </a:extLst>
          </p:cNvPr>
          <p:cNvCxnSpPr>
            <a:cxnSpLocks/>
          </p:cNvCxnSpPr>
          <p:nvPr/>
        </p:nvCxnSpPr>
        <p:spPr>
          <a:xfrm>
            <a:off x="1" y="613426"/>
            <a:ext cx="1212346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33148" y="738814"/>
            <a:ext cx="11125703" cy="1631216"/>
          </a:xfrm>
          <a:prstGeom prst="rect">
            <a:avLst/>
          </a:prstGeom>
          <a:noFill/>
          <a:ln w="9525">
            <a:solidFill>
              <a:schemeClr val="accent2"/>
            </a:solidFill>
          </a:ln>
        </p:spPr>
        <p:txBody>
          <a:bodyPr wrap="square" rtlCol="0">
            <a:spAutoFit/>
          </a:bodyPr>
          <a:lstStyle/>
          <a:p>
            <a:r>
              <a:rPr lang="ja-JP" altLang="en-US" sz="1600" b="1" dirty="0">
                <a:latin typeface="ＭＳ Ｐゴシック" pitchFamily="50" charset="-128"/>
                <a:ea typeface="ＭＳ Ｐゴシック" pitchFamily="50" charset="-128"/>
              </a:rPr>
              <a:t>「地域計画の実現により、持続可能な農業・農村を創る全国運動」推進要領</a:t>
            </a:r>
            <a:endParaRPr lang="en-US" altLang="ja-JP" sz="1600" b="1" dirty="0">
              <a:latin typeface="ＭＳ Ｐゴシック" pitchFamily="50" charset="-128"/>
              <a:ea typeface="ＭＳ Ｐゴシック" pitchFamily="50" charset="-128"/>
            </a:endParaRPr>
          </a:p>
          <a:p>
            <a:r>
              <a:rPr lang="ja-JP" altLang="en-US" sz="1600" b="1" dirty="0">
                <a:latin typeface="ＭＳ Ｐゴシック" pitchFamily="50" charset="-128"/>
                <a:ea typeface="ＭＳ Ｐゴシック" pitchFamily="50" charset="-128"/>
              </a:rPr>
              <a:t>（全国農業会議所・令和７年２月制定）</a:t>
            </a:r>
            <a:endParaRPr lang="en-US" altLang="ja-JP" sz="1600" b="1" dirty="0">
              <a:latin typeface="ＭＳ Ｐゴシック" pitchFamily="50" charset="-128"/>
              <a:ea typeface="ＭＳ Ｐゴシック" pitchFamily="50" charset="-128"/>
            </a:endParaRPr>
          </a:p>
          <a:p>
            <a:endParaRPr lang="en-US" altLang="ja-JP" sz="1600" dirty="0">
              <a:latin typeface="ＭＳ Ｐゴシック" pitchFamily="50" charset="-128"/>
              <a:ea typeface="ＭＳ Ｐゴシック" pitchFamily="50" charset="-128"/>
            </a:endParaRPr>
          </a:p>
          <a:p>
            <a:r>
              <a:rPr lang="ja-JP" altLang="en-US" sz="1600" dirty="0">
                <a:latin typeface="ＭＳ Ｐゴシック" pitchFamily="50" charset="-128"/>
                <a:ea typeface="ＭＳ Ｐゴシック" pitchFamily="50" charset="-128"/>
              </a:rPr>
              <a:t>農業委員会組織では都道府県女性農業委員会組織や全国農業委員会女性協議会等と連携して、以下の目標の実現に取り組む。</a:t>
            </a:r>
          </a:p>
          <a:p>
            <a:r>
              <a:rPr lang="ja-JP" altLang="en-US" sz="1600" dirty="0">
                <a:latin typeface="ＭＳ Ｐゴシック" pitchFamily="50" charset="-128"/>
                <a:ea typeface="ＭＳ Ｐゴシック" pitchFamily="50" charset="-128"/>
              </a:rPr>
              <a:t>①　女性の農業委員がゼロの農業委員会をなくす</a:t>
            </a:r>
          </a:p>
          <a:p>
            <a:r>
              <a:rPr lang="ja-JP" altLang="en-US" sz="1600" dirty="0">
                <a:latin typeface="ＭＳ Ｐゴシック" pitchFamily="50" charset="-128"/>
                <a:ea typeface="ＭＳ Ｐゴシック" pitchFamily="50" charset="-128"/>
              </a:rPr>
              <a:t>②　農業委員に占める女性の割合を</a:t>
            </a:r>
            <a:r>
              <a:rPr lang="en-US" altLang="ja-JP" sz="1600" dirty="0">
                <a:latin typeface="ＭＳ Ｐゴシック" pitchFamily="50" charset="-128"/>
                <a:ea typeface="ＭＳ Ｐゴシック" pitchFamily="50" charset="-128"/>
              </a:rPr>
              <a:t>30</a:t>
            </a:r>
            <a:r>
              <a:rPr lang="ja-JP" altLang="en-US" sz="1600" dirty="0">
                <a:latin typeface="ＭＳ Ｐゴシック" pitchFamily="50" charset="-128"/>
                <a:ea typeface="ＭＳ Ｐゴシック" pitchFamily="50" charset="-128"/>
              </a:rPr>
              <a:t>％にする</a:t>
            </a:r>
            <a:endParaRPr lang="en-US" altLang="ja-JP" sz="1600" dirty="0">
              <a:latin typeface="ＭＳ Ｐゴシック" pitchFamily="50" charset="-128"/>
              <a:ea typeface="ＭＳ Ｐゴシック" pitchFamily="50" charset="-128"/>
            </a:endParaRPr>
          </a:p>
        </p:txBody>
      </p:sp>
      <p:sp>
        <p:nvSpPr>
          <p:cNvPr id="2" name="テキスト ボックス 1">
            <a:extLst>
              <a:ext uri="{FF2B5EF4-FFF2-40B4-BE49-F238E27FC236}">
                <a16:creationId xmlns:a16="http://schemas.microsoft.com/office/drawing/2014/main" id="{30A91B28-5FC9-977B-9C74-905A69D1CF11}"/>
              </a:ext>
            </a:extLst>
          </p:cNvPr>
          <p:cNvSpPr txBox="1"/>
          <p:nvPr/>
        </p:nvSpPr>
        <p:spPr>
          <a:xfrm>
            <a:off x="0" y="163797"/>
            <a:ext cx="12192000" cy="461665"/>
          </a:xfrm>
          <a:prstGeom prst="rect">
            <a:avLst/>
          </a:prstGeom>
          <a:noFill/>
        </p:spPr>
        <p:txBody>
          <a:bodyPr wrap="square" rtlCol="0">
            <a:spAutoFit/>
          </a:bodyPr>
          <a:lstStyle/>
          <a:p>
            <a:pPr lvl="0" defTabSz="457200">
              <a:defRPr/>
            </a:pPr>
            <a:r>
              <a:rPr lang="ja-JP" altLang="en-US" sz="2400" b="1" dirty="0">
                <a:solidFill>
                  <a:prstClr val="black"/>
                </a:solidFill>
                <a:latin typeface="メイリオ" pitchFamily="50" charset="-128"/>
                <a:ea typeface="メイリオ" pitchFamily="50" charset="-128"/>
              </a:rPr>
              <a:t>　１．</a:t>
            </a:r>
            <a:r>
              <a:rPr kumimoji="1" lang="ja-JP" altLang="en-US" sz="2400" b="1" dirty="0">
                <a:solidFill>
                  <a:prstClr val="black"/>
                </a:solidFill>
                <a:latin typeface="メイリオ" pitchFamily="50" charset="-128"/>
                <a:ea typeface="メイリオ" pitchFamily="50" charset="-128"/>
              </a:rPr>
              <a:t>女性委員の登用状況　</a:t>
            </a:r>
            <a:r>
              <a:rPr lang="ja-JP" altLang="en-US" sz="2400" b="1" dirty="0">
                <a:solidFill>
                  <a:prstClr val="black"/>
                </a:solidFill>
                <a:latin typeface="メイリオ" pitchFamily="50" charset="-128"/>
                <a:ea typeface="メイリオ" pitchFamily="50" charset="-128"/>
              </a:rPr>
              <a:t>　</a:t>
            </a:r>
            <a:r>
              <a:rPr lang="ja-JP" altLang="en-US" sz="2000" b="1" dirty="0">
                <a:solidFill>
                  <a:prstClr val="black"/>
                </a:solidFill>
                <a:latin typeface="メイリオ" pitchFamily="50" charset="-128"/>
                <a:ea typeface="メイリオ" pitchFamily="50" charset="-128"/>
              </a:rPr>
              <a:t>女性委員の登用に関する目標（農委組織・</a:t>
            </a:r>
            <a:r>
              <a:rPr kumimoji="1" lang="ja-JP" altLang="en-US" sz="2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mn-cs"/>
              </a:rPr>
              <a:t>全国女性協）</a:t>
            </a:r>
            <a:endPar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endParaRPr>
          </a:p>
        </p:txBody>
      </p:sp>
      <p:sp>
        <p:nvSpPr>
          <p:cNvPr id="3" name="スライド番号プレースホルダ 15">
            <a:extLst>
              <a:ext uri="{FF2B5EF4-FFF2-40B4-BE49-F238E27FC236}">
                <a16:creationId xmlns:a16="http://schemas.microsoft.com/office/drawing/2014/main" id="{62269C5D-35B9-7B6C-CD8F-E2C8FEB6EA47}"/>
              </a:ext>
            </a:extLst>
          </p:cNvPr>
          <p:cNvSpPr txBox="1">
            <a:spLocks/>
          </p:cNvSpPr>
          <p:nvPr/>
        </p:nvSpPr>
        <p:spPr>
          <a:xfrm>
            <a:off x="9236643" y="626766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kern="1200" baseline="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AFAFA11-AE4C-4D8C-B1DD-5B64C8B81FF2}" type="slidenum">
              <a:rPr kumimoji="1" lang="en-US" altLang="ja-JP" sz="2800" b="1"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en-US" altLang="en-US" sz="2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7" name="テキスト ボックス 6">
            <a:extLst>
              <a:ext uri="{FF2B5EF4-FFF2-40B4-BE49-F238E27FC236}">
                <a16:creationId xmlns:a16="http://schemas.microsoft.com/office/drawing/2014/main" id="{04D82413-40C8-587D-CCAF-608F87C4FA0C}"/>
              </a:ext>
            </a:extLst>
          </p:cNvPr>
          <p:cNvSpPr txBox="1"/>
          <p:nvPr/>
        </p:nvSpPr>
        <p:spPr>
          <a:xfrm>
            <a:off x="533147" y="2490569"/>
            <a:ext cx="11125703" cy="4278094"/>
          </a:xfrm>
          <a:prstGeom prst="rect">
            <a:avLst/>
          </a:prstGeom>
          <a:noFill/>
          <a:ln w="9525">
            <a:solidFill>
              <a:schemeClr val="accent2"/>
            </a:solidFill>
          </a:ln>
        </p:spPr>
        <p:txBody>
          <a:bodyPr wrap="square" rtlCol="0">
            <a:spAutoFit/>
          </a:bodyPr>
          <a:lstStyle/>
          <a:p>
            <a:r>
              <a:rPr lang="ja-JP" altLang="en-US" sz="1600" b="1" dirty="0">
                <a:latin typeface="ＭＳ Ｐゴシック" pitchFamily="50" charset="-128"/>
                <a:ea typeface="ＭＳ Ｐゴシック" pitchFamily="50" charset="-128"/>
              </a:rPr>
              <a:t>農業委員・農地利用最適化推進委員の女性登用等に関する申し合わせ決議</a:t>
            </a:r>
            <a:endParaRPr lang="en-US" altLang="ja-JP" sz="1600" b="1" dirty="0">
              <a:latin typeface="ＭＳ Ｐゴシック" pitchFamily="50" charset="-128"/>
              <a:ea typeface="ＭＳ Ｐゴシック" pitchFamily="50" charset="-128"/>
            </a:endParaRPr>
          </a:p>
          <a:p>
            <a:r>
              <a:rPr lang="ja-JP" altLang="en-US" sz="1600" b="1" dirty="0">
                <a:latin typeface="ＭＳ Ｐゴシック" pitchFamily="50" charset="-128"/>
                <a:ea typeface="ＭＳ Ｐゴシック" pitchFamily="50" charset="-128"/>
              </a:rPr>
              <a:t>（全国農業委員会女性協議会・</a:t>
            </a:r>
            <a:r>
              <a:rPr lang="zh-TW" altLang="en-US" sz="1600" b="1" dirty="0">
                <a:latin typeface="ＭＳ Ｐゴシック" pitchFamily="50" charset="-128"/>
                <a:ea typeface="ＭＳ Ｐゴシック" pitchFamily="50" charset="-128"/>
              </a:rPr>
              <a:t>令和７年１月</a:t>
            </a:r>
            <a:r>
              <a:rPr lang="ja-JP" altLang="en-US" sz="1600" b="1" dirty="0">
                <a:latin typeface="ＭＳ Ｐゴシック" pitchFamily="50" charset="-128"/>
                <a:ea typeface="ＭＳ Ｐゴシック" pitchFamily="50" charset="-128"/>
              </a:rPr>
              <a:t>）</a:t>
            </a:r>
            <a:endParaRPr lang="zh-TW" altLang="en-US" sz="1600" b="1" dirty="0">
              <a:latin typeface="ＭＳ Ｐゴシック" pitchFamily="50" charset="-128"/>
              <a:ea typeface="ＭＳ Ｐゴシック" pitchFamily="50" charset="-128"/>
            </a:endParaRPr>
          </a:p>
          <a:p>
            <a:endParaRPr lang="en-US" altLang="ja-JP" sz="1600" dirty="0">
              <a:latin typeface="ＭＳ Ｐゴシック" pitchFamily="50" charset="-128"/>
              <a:ea typeface="ＭＳ Ｐゴシック" pitchFamily="50" charset="-128"/>
            </a:endParaRPr>
          </a:p>
          <a:p>
            <a:r>
              <a:rPr lang="ja-JP" altLang="en-US" sz="1600" u="sng" dirty="0">
                <a:latin typeface="ＭＳ Ｐゴシック" pitchFamily="50" charset="-128"/>
                <a:ea typeface="ＭＳ Ｐゴシック" pitchFamily="50" charset="-128"/>
              </a:rPr>
              <a:t>１</a:t>
            </a:r>
            <a:r>
              <a:rPr lang="en-US" altLang="ja-JP" sz="1600" u="sng" dirty="0">
                <a:latin typeface="ＭＳ Ｐゴシック" pitchFamily="50" charset="-128"/>
                <a:ea typeface="ＭＳ Ｐゴシック" pitchFamily="50" charset="-128"/>
              </a:rPr>
              <a:t>.</a:t>
            </a:r>
            <a:r>
              <a:rPr lang="ja-JP" altLang="en-US" sz="1600" u="sng" dirty="0">
                <a:latin typeface="ＭＳ Ｐゴシック" pitchFamily="50" charset="-128"/>
                <a:ea typeface="ＭＳ Ｐゴシック" pitchFamily="50" charset="-128"/>
              </a:rPr>
              <a:t>女性の農業委員・推進委員の登用率向上に向けた取組を推進しよう</a:t>
            </a:r>
          </a:p>
          <a:p>
            <a:r>
              <a:rPr lang="ja-JP" altLang="en-US" sz="1600" dirty="0">
                <a:latin typeface="ＭＳ Ｐゴシック" pitchFamily="50" charset="-128"/>
                <a:ea typeface="ＭＳ Ｐゴシック" pitchFamily="50" charset="-128"/>
              </a:rPr>
              <a:t>　女性の農業委員の登用率</a:t>
            </a:r>
            <a:r>
              <a:rPr lang="en-US" altLang="ja-JP" sz="1600" dirty="0">
                <a:latin typeface="ＭＳ Ｐゴシック" pitchFamily="50" charset="-128"/>
                <a:ea typeface="ＭＳ Ｐゴシック" pitchFamily="50" charset="-128"/>
              </a:rPr>
              <a:t>30</a:t>
            </a:r>
            <a:r>
              <a:rPr lang="ja-JP" altLang="en-US" sz="1600" dirty="0">
                <a:latin typeface="ＭＳ Ｐゴシック" pitchFamily="50" charset="-128"/>
                <a:ea typeface="ＭＳ Ｐゴシック" pitchFamily="50" charset="-128"/>
              </a:rPr>
              <a:t>％の目標達成に向けて、女性の農業委員が一人もいない農業委員会をなくしていくための取組を推進すること。</a:t>
            </a:r>
            <a:endParaRPr lang="en-US" altLang="ja-JP" sz="1600" dirty="0">
              <a:latin typeface="ＭＳ Ｐゴシック" pitchFamily="50" charset="-128"/>
              <a:ea typeface="ＭＳ Ｐゴシック" pitchFamily="50" charset="-128"/>
            </a:endParaRPr>
          </a:p>
          <a:p>
            <a:r>
              <a:rPr lang="ja-JP" altLang="en-US" sz="1600" dirty="0">
                <a:latin typeface="ＭＳ Ｐゴシック" pitchFamily="50" charset="-128"/>
                <a:ea typeface="ＭＳ Ｐゴシック" pitchFamily="50" charset="-128"/>
              </a:rPr>
              <a:t>　加えて、農業委員会の現場活動にも女性の視点を取り入れるため、推進委員の登用促進にも取り組むこと。</a:t>
            </a:r>
          </a:p>
          <a:p>
            <a:endParaRPr lang="ja-JP" altLang="en-US" sz="1600" dirty="0">
              <a:latin typeface="ＭＳ Ｐゴシック" pitchFamily="50" charset="-128"/>
              <a:ea typeface="ＭＳ Ｐゴシック" pitchFamily="50" charset="-128"/>
            </a:endParaRPr>
          </a:p>
          <a:p>
            <a:r>
              <a:rPr lang="ja-JP" altLang="en-US" sz="1600" u="sng" dirty="0">
                <a:latin typeface="ＭＳ Ｐゴシック" pitchFamily="50" charset="-128"/>
                <a:ea typeface="ＭＳ Ｐゴシック" pitchFamily="50" charset="-128"/>
              </a:rPr>
              <a:t>２</a:t>
            </a:r>
            <a:r>
              <a:rPr lang="en-US" altLang="ja-JP" sz="1600" u="sng" dirty="0">
                <a:latin typeface="ＭＳ Ｐゴシック" pitchFamily="50" charset="-128"/>
                <a:ea typeface="ＭＳ Ｐゴシック" pitchFamily="50" charset="-128"/>
              </a:rPr>
              <a:t>.</a:t>
            </a:r>
            <a:r>
              <a:rPr lang="ja-JP" altLang="en-US" sz="1600" u="sng" dirty="0">
                <a:latin typeface="ＭＳ Ｐゴシック" pitchFamily="50" charset="-128"/>
                <a:ea typeface="ＭＳ Ｐゴシック" pitchFamily="50" charset="-128"/>
              </a:rPr>
              <a:t>任命権者等へ女性の登用の重要性を呼びかけよう</a:t>
            </a:r>
          </a:p>
          <a:p>
            <a:r>
              <a:rPr lang="ja-JP" altLang="en-US" sz="1600" dirty="0">
                <a:latin typeface="ＭＳ Ｐゴシック" pitchFamily="50" charset="-128"/>
                <a:ea typeface="ＭＳ Ｐゴシック" pitchFamily="50" charset="-128"/>
              </a:rPr>
              <a:t>　農業委員会の会長や男性委員に、農業委員会の組織運営における女性委員の必要性を訴えたうえで、任命権者である市町村長・市町村議会議長などへ女性登用に向けた働きかけを行い、機運の醸成を図ること。</a:t>
            </a:r>
          </a:p>
          <a:p>
            <a:endParaRPr lang="ja-JP" altLang="en-US" sz="1600" dirty="0">
              <a:latin typeface="ＭＳ Ｐゴシック" pitchFamily="50" charset="-128"/>
              <a:ea typeface="ＭＳ Ｐゴシック" pitchFamily="50" charset="-128"/>
            </a:endParaRPr>
          </a:p>
          <a:p>
            <a:r>
              <a:rPr lang="ja-JP" altLang="en-US" sz="1600" u="sng" dirty="0">
                <a:latin typeface="ＭＳ Ｐゴシック" pitchFamily="50" charset="-128"/>
                <a:ea typeface="ＭＳ Ｐゴシック" pitchFamily="50" charset="-128"/>
              </a:rPr>
              <a:t>３</a:t>
            </a:r>
            <a:r>
              <a:rPr lang="en-US" altLang="ja-JP" sz="1600" u="sng" dirty="0">
                <a:latin typeface="ＭＳ Ｐゴシック" pitchFamily="50" charset="-128"/>
                <a:ea typeface="ＭＳ Ｐゴシック" pitchFamily="50" charset="-128"/>
              </a:rPr>
              <a:t>.</a:t>
            </a:r>
            <a:r>
              <a:rPr lang="ja-JP" altLang="en-US" sz="1600" u="sng" dirty="0">
                <a:latin typeface="ＭＳ Ｐゴシック" pitchFamily="50" charset="-128"/>
                <a:ea typeface="ＭＳ Ｐゴシック" pitchFamily="50" charset="-128"/>
              </a:rPr>
              <a:t>男性委員とともに次代の農業委員・推進委員の掘り起こしに取り組もう</a:t>
            </a:r>
          </a:p>
          <a:p>
            <a:r>
              <a:rPr lang="ja-JP" altLang="en-US" sz="1600" dirty="0">
                <a:latin typeface="ＭＳ Ｐゴシック" pitchFamily="50" charset="-128"/>
                <a:ea typeface="ＭＳ Ｐゴシック" pitchFamily="50" charset="-128"/>
              </a:rPr>
              <a:t>　①　農業委員会の役割や活動を女性農業者に知ってもらうための取組を行うこと。</a:t>
            </a:r>
          </a:p>
          <a:p>
            <a:r>
              <a:rPr lang="ja-JP" altLang="en-US" sz="1600" dirty="0">
                <a:latin typeface="ＭＳ Ｐゴシック" pitchFamily="50" charset="-128"/>
                <a:ea typeface="ＭＳ Ｐゴシック" pitchFamily="50" charset="-128"/>
              </a:rPr>
              <a:t>　②　女性農業者の委員への立候補や任期継続がしやすい環境づくりを行うこと。</a:t>
            </a:r>
          </a:p>
          <a:p>
            <a:r>
              <a:rPr lang="ja-JP" altLang="en-US" sz="1600" dirty="0">
                <a:latin typeface="ＭＳ Ｐゴシック" pitchFamily="50" charset="-128"/>
                <a:ea typeface="ＭＳ Ｐゴシック" pitchFamily="50" charset="-128"/>
              </a:rPr>
              <a:t>　③　候補者を後押しするため、候補者の家族や地域に対しても働きかけを行うこと。</a:t>
            </a:r>
          </a:p>
          <a:p>
            <a:r>
              <a:rPr lang="ja-JP" altLang="en-US" sz="1600" dirty="0">
                <a:latin typeface="ＭＳ Ｐゴシック" pitchFamily="50" charset="-128"/>
                <a:ea typeface="ＭＳ Ｐゴシック" pitchFamily="50" charset="-128"/>
              </a:rPr>
              <a:t>　④　女性登用に向けた活動を女性委員だけでなく男性委員とともに行うこと。</a:t>
            </a:r>
          </a:p>
        </p:txBody>
      </p:sp>
    </p:spTree>
    <p:extLst>
      <p:ext uri="{BB962C8B-B14F-4D97-AF65-F5344CB8AC3E}">
        <p14:creationId xmlns:p14="http://schemas.microsoft.com/office/powerpoint/2010/main" val="250025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CA21F75-CFEC-4744-85C6-802C664EDABA}"/>
              </a:ext>
            </a:extLst>
          </p:cNvPr>
          <p:cNvSpPr txBox="1"/>
          <p:nvPr/>
        </p:nvSpPr>
        <p:spPr>
          <a:xfrm>
            <a:off x="0" y="835338"/>
            <a:ext cx="12192000" cy="1815882"/>
          </a:xfrm>
          <a:prstGeom prst="rect">
            <a:avLst/>
          </a:prstGeom>
          <a:noFill/>
        </p:spPr>
        <p:txBody>
          <a:bodyPr wrap="square" rtlCol="0">
            <a:spAutoFit/>
          </a:bodyPr>
          <a:lstStyle/>
          <a:p>
            <a:pPr lvl="0">
              <a:defRPr/>
            </a:pP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lvl="0">
              <a:defRPr/>
            </a:pPr>
            <a:endParaRPr kumimoji="1" lang="en-US" altLang="ja-JP" sz="2000" dirty="0">
              <a:solidFill>
                <a:prstClr val="black"/>
              </a:solidFill>
              <a:latin typeface="ＭＳ Ｐゴシック" panose="020B0600070205080204" pitchFamily="50" charset="-128"/>
              <a:ea typeface="ＭＳ Ｐゴシック" panose="020B0600070205080204" pitchFamily="50" charset="-128"/>
            </a:endParaRPr>
          </a:p>
          <a:p>
            <a:pPr lvl="0">
              <a:defRPr/>
            </a:pP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lvl="0">
              <a:defRPr/>
            </a:pPr>
            <a:endParaRPr kumimoji="1" lang="en-US" altLang="ja-JP" sz="2000" dirty="0">
              <a:solidFill>
                <a:prstClr val="black"/>
              </a:solidFill>
              <a:latin typeface="ＭＳ Ｐゴシック" panose="020B0600070205080204" pitchFamily="50" charset="-128"/>
              <a:ea typeface="ＭＳ Ｐゴシック" panose="020B0600070205080204" pitchFamily="50" charset="-128"/>
            </a:endParaRPr>
          </a:p>
          <a:p>
            <a:pPr lvl="0">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lvl="0">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2000" dirty="0">
              <a:solidFill>
                <a:prstClr val="black"/>
              </a:solidFill>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117885" y="686760"/>
            <a:ext cx="11956229" cy="461665"/>
          </a:xfrm>
          <a:prstGeom prst="rect">
            <a:avLst/>
          </a:prstGeom>
          <a:solidFill>
            <a:schemeClr val="accent2">
              <a:lumMod val="20000"/>
              <a:lumOff val="80000"/>
            </a:schemeClr>
          </a:solidFill>
        </p:spPr>
        <p:txBody>
          <a:bodyPr wrap="square" rtlCol="0">
            <a:spAutoFit/>
          </a:bodyPr>
          <a:lstStyle/>
          <a:p>
            <a:r>
              <a:rPr kumimoji="1" lang="ja-JP" altLang="en-US" sz="2400" b="1" dirty="0">
                <a:solidFill>
                  <a:schemeClr val="accent5">
                    <a:lumMod val="50000"/>
                  </a:schemeClr>
                </a:solidFill>
                <a:latin typeface="ＭＳ ゴシック" pitchFamily="49" charset="-128"/>
                <a:ea typeface="ＭＳ ゴシック" pitchFamily="49" charset="-128"/>
              </a:rPr>
              <a:t>必要な取り組み（環境整備と機運醸成）</a:t>
            </a:r>
            <a:endParaRPr kumimoji="1" lang="en-US" altLang="ja-JP" sz="2400" b="1" dirty="0">
              <a:solidFill>
                <a:schemeClr val="accent5">
                  <a:lumMod val="50000"/>
                </a:schemeClr>
              </a:solidFill>
              <a:latin typeface="ＭＳ ゴシック" pitchFamily="49" charset="-128"/>
              <a:ea typeface="ＭＳ ゴシック" pitchFamily="49" charset="-128"/>
            </a:endParaRPr>
          </a:p>
        </p:txBody>
      </p:sp>
      <p:cxnSp>
        <p:nvCxnSpPr>
          <p:cNvPr id="10" name="直線コネクタ 9">
            <a:extLst>
              <a:ext uri="{FF2B5EF4-FFF2-40B4-BE49-F238E27FC236}">
                <a16:creationId xmlns:a16="http://schemas.microsoft.com/office/drawing/2014/main" id="{68DDC82B-6F28-9215-9F64-673DF206172D}"/>
              </a:ext>
            </a:extLst>
          </p:cNvPr>
          <p:cNvCxnSpPr>
            <a:cxnSpLocks/>
          </p:cNvCxnSpPr>
          <p:nvPr/>
        </p:nvCxnSpPr>
        <p:spPr>
          <a:xfrm>
            <a:off x="1" y="613426"/>
            <a:ext cx="12123460" cy="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7E5D48A2-0323-681E-015A-DEC9A34E1D98}"/>
              </a:ext>
            </a:extLst>
          </p:cNvPr>
          <p:cNvGrpSpPr/>
          <p:nvPr/>
        </p:nvGrpSpPr>
        <p:grpSpPr>
          <a:xfrm>
            <a:off x="190241" y="4276139"/>
            <a:ext cx="8311195" cy="1024470"/>
            <a:chOff x="237065" y="1193797"/>
            <a:chExt cx="8111647" cy="1024470"/>
          </a:xfrm>
        </p:grpSpPr>
        <p:sp>
          <p:nvSpPr>
            <p:cNvPr id="11" name="正方形/長方形 10"/>
            <p:cNvSpPr/>
            <p:nvPr/>
          </p:nvSpPr>
          <p:spPr>
            <a:xfrm>
              <a:off x="237065" y="1193797"/>
              <a:ext cx="8111647" cy="491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ＭＳ ゴシック" pitchFamily="49" charset="-128"/>
                  <a:ea typeface="ＭＳ ゴシック" pitchFamily="49" charset="-128"/>
                </a:rPr>
                <a:t>③任命権者等の理解：農業委員会における女性委員の必要性を働きかけ</a:t>
              </a:r>
            </a:p>
          </p:txBody>
        </p:sp>
        <p:sp>
          <p:nvSpPr>
            <p:cNvPr id="13" name="正方形/長方形 12"/>
            <p:cNvSpPr/>
            <p:nvPr/>
          </p:nvSpPr>
          <p:spPr>
            <a:xfrm>
              <a:off x="237066" y="1693333"/>
              <a:ext cx="8111646" cy="524934"/>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ysClr val="windowText" lastClr="000000"/>
                  </a:solidFill>
                  <a:latin typeface="ＭＳ ゴシック" pitchFamily="49" charset="-128"/>
                  <a:ea typeface="ＭＳ ゴシック" pitchFamily="49" charset="-128"/>
                </a:rPr>
                <a:t>・</a:t>
              </a:r>
              <a:r>
                <a:rPr lang="ja-JP" altLang="en-US" dirty="0">
                  <a:solidFill>
                    <a:sysClr val="windowText" lastClr="000000"/>
                  </a:solidFill>
                  <a:latin typeface="ＭＳ ゴシック" pitchFamily="49" charset="-128"/>
                  <a:ea typeface="ＭＳ ゴシック" pitchFamily="49" charset="-128"/>
                </a:rPr>
                <a:t>市町</a:t>
              </a:r>
              <a:r>
                <a:rPr kumimoji="1" lang="ja-JP" altLang="en-US" dirty="0">
                  <a:solidFill>
                    <a:sysClr val="windowText" lastClr="000000"/>
                  </a:solidFill>
                  <a:latin typeface="ＭＳ ゴシック" pitchFamily="49" charset="-128"/>
                  <a:ea typeface="ＭＳ ゴシック" pitchFamily="49" charset="-128"/>
                </a:rPr>
                <a:t>村長、市町村議会、農業委員会会長の理解促進に向けた取り組み</a:t>
              </a:r>
            </a:p>
          </p:txBody>
        </p:sp>
      </p:grpSp>
      <p:grpSp>
        <p:nvGrpSpPr>
          <p:cNvPr id="7" name="グループ化 6">
            <a:extLst>
              <a:ext uri="{FF2B5EF4-FFF2-40B4-BE49-F238E27FC236}">
                <a16:creationId xmlns:a16="http://schemas.microsoft.com/office/drawing/2014/main" id="{5904D92B-E036-F47F-B2C7-B83E63CC4AFE}"/>
              </a:ext>
            </a:extLst>
          </p:cNvPr>
          <p:cNvGrpSpPr/>
          <p:nvPr/>
        </p:nvGrpSpPr>
        <p:grpSpPr>
          <a:xfrm>
            <a:off x="190242" y="2625555"/>
            <a:ext cx="8311202" cy="1532431"/>
            <a:chOff x="237059" y="2336836"/>
            <a:chExt cx="7831674" cy="1532431"/>
          </a:xfrm>
        </p:grpSpPr>
        <p:sp>
          <p:nvSpPr>
            <p:cNvPr id="14" name="正方形/長方形 13"/>
            <p:cNvSpPr/>
            <p:nvPr/>
          </p:nvSpPr>
          <p:spPr>
            <a:xfrm>
              <a:off x="237059" y="2336836"/>
              <a:ext cx="7831667" cy="491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ＭＳ ゴシック" pitchFamily="49" charset="-128"/>
                  <a:ea typeface="ＭＳ ゴシック" pitchFamily="49" charset="-128"/>
                </a:rPr>
                <a:t>②なり手（女性候補者）の掘り起こし：新しく委員を務めてもらうための取組</a:t>
              </a:r>
            </a:p>
          </p:txBody>
        </p:sp>
        <p:sp>
          <p:nvSpPr>
            <p:cNvPr id="15" name="正方形/長方形 14"/>
            <p:cNvSpPr/>
            <p:nvPr/>
          </p:nvSpPr>
          <p:spPr>
            <a:xfrm>
              <a:off x="237065" y="2836338"/>
              <a:ext cx="7831668" cy="1032929"/>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ysClr val="windowText" lastClr="000000"/>
                  </a:solidFill>
                  <a:latin typeface="ＭＳ ゴシック" pitchFamily="49" charset="-128"/>
                  <a:ea typeface="ＭＳ ゴシック" pitchFamily="49" charset="-128"/>
                </a:rPr>
                <a:t>・農業委員会の業務や役割を知ってもらう取り組み</a:t>
              </a:r>
              <a:endParaRPr kumimoji="1" lang="en-US" altLang="ja-JP" dirty="0">
                <a:solidFill>
                  <a:sysClr val="windowText" lastClr="000000"/>
                </a:solidFill>
                <a:latin typeface="ＭＳ ゴシック" pitchFamily="49" charset="-128"/>
                <a:ea typeface="ＭＳ ゴシック" pitchFamily="49" charset="-128"/>
              </a:endParaRPr>
            </a:p>
            <a:p>
              <a:r>
                <a:rPr kumimoji="1" lang="ja-JP" altLang="en-US" dirty="0">
                  <a:solidFill>
                    <a:sysClr val="windowText" lastClr="000000"/>
                  </a:solidFill>
                  <a:latin typeface="ＭＳ ゴシック" pitchFamily="49" charset="-128"/>
                  <a:ea typeface="ＭＳ ゴシック" pitchFamily="49" charset="-128"/>
                </a:rPr>
                <a:t>・農業団体、関係機関への女性推薦の働きかけ</a:t>
              </a:r>
              <a:endParaRPr kumimoji="1" lang="en-US" altLang="ja-JP" dirty="0">
                <a:solidFill>
                  <a:sysClr val="windowText" lastClr="000000"/>
                </a:solidFill>
                <a:latin typeface="ＭＳ ゴシック" pitchFamily="49" charset="-128"/>
                <a:ea typeface="ＭＳ ゴシック" pitchFamily="49" charset="-128"/>
              </a:endParaRPr>
            </a:p>
            <a:p>
              <a:r>
                <a:rPr kumimoji="1" lang="ja-JP" altLang="en-US" dirty="0">
                  <a:solidFill>
                    <a:sysClr val="windowText" lastClr="000000"/>
                  </a:solidFill>
                  <a:latin typeface="ＭＳ ゴシック" pitchFamily="49" charset="-128"/>
                  <a:ea typeface="ＭＳ ゴシック" pitchFamily="49" charset="-128"/>
                </a:rPr>
                <a:t>・</a:t>
              </a:r>
              <a:r>
                <a:rPr lang="ja-JP" altLang="en-US" dirty="0">
                  <a:solidFill>
                    <a:sysClr val="windowText" lastClr="000000"/>
                  </a:solidFill>
                  <a:latin typeface="ＭＳ ゴシック" pitchFamily="49" charset="-128"/>
                  <a:ea typeface="ＭＳ ゴシック" pitchFamily="49" charset="-128"/>
                </a:rPr>
                <a:t>農外人材の女性</a:t>
              </a:r>
              <a:r>
                <a:rPr kumimoji="1" lang="ja-JP" altLang="en-US" dirty="0">
                  <a:solidFill>
                    <a:sysClr val="windowText" lastClr="000000"/>
                  </a:solidFill>
                  <a:latin typeface="ＭＳ ゴシック" pitchFamily="49" charset="-128"/>
                  <a:ea typeface="ＭＳ ゴシック" pitchFamily="49" charset="-128"/>
                </a:rPr>
                <a:t>を中立委員として登用する</a:t>
              </a:r>
            </a:p>
          </p:txBody>
        </p:sp>
      </p:grpSp>
      <p:sp>
        <p:nvSpPr>
          <p:cNvPr id="16" name="四角形: 角を丸くする 15"/>
          <p:cNvSpPr/>
          <p:nvPr/>
        </p:nvSpPr>
        <p:spPr>
          <a:xfrm>
            <a:off x="190240" y="6090175"/>
            <a:ext cx="8311194" cy="603899"/>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ＭＳ ゴシック" pitchFamily="49" charset="-128"/>
                <a:ea typeface="ＭＳ ゴシック" pitchFamily="49" charset="-128"/>
              </a:rPr>
              <a:t>農業委員会・地域全体における男女共同参画の意識の醸成</a:t>
            </a:r>
            <a:endParaRPr kumimoji="1" lang="en-US" altLang="ja-JP" sz="2400" b="1" dirty="0">
              <a:latin typeface="ＭＳ ゴシック" pitchFamily="49" charset="-128"/>
              <a:ea typeface="ＭＳ ゴシック" pitchFamily="49" charset="-128"/>
            </a:endParaRPr>
          </a:p>
        </p:txBody>
      </p:sp>
      <p:grpSp>
        <p:nvGrpSpPr>
          <p:cNvPr id="4" name="グループ化 3">
            <a:extLst>
              <a:ext uri="{FF2B5EF4-FFF2-40B4-BE49-F238E27FC236}">
                <a16:creationId xmlns:a16="http://schemas.microsoft.com/office/drawing/2014/main" id="{10640853-0DB6-C42A-B5E7-EC976E06465B}"/>
              </a:ext>
            </a:extLst>
          </p:cNvPr>
          <p:cNvGrpSpPr/>
          <p:nvPr/>
        </p:nvGrpSpPr>
        <p:grpSpPr>
          <a:xfrm>
            <a:off x="190241" y="1248876"/>
            <a:ext cx="8311207" cy="1278331"/>
            <a:chOff x="228589" y="5342609"/>
            <a:chExt cx="7882478" cy="1278331"/>
          </a:xfrm>
        </p:grpSpPr>
        <p:sp>
          <p:nvSpPr>
            <p:cNvPr id="17" name="正方形/長方形 16"/>
            <p:cNvSpPr/>
            <p:nvPr/>
          </p:nvSpPr>
          <p:spPr>
            <a:xfrm>
              <a:off x="228589" y="5342609"/>
              <a:ext cx="7882474" cy="491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ＭＳ ゴシック" pitchFamily="49" charset="-128"/>
                  <a:ea typeface="ＭＳ ゴシック" pitchFamily="49" charset="-128"/>
                </a:rPr>
                <a:t>①女性委員の任期継続：現在務めている女性委員に継続してもらうための取組</a:t>
              </a:r>
            </a:p>
          </p:txBody>
        </p:sp>
        <p:sp>
          <p:nvSpPr>
            <p:cNvPr id="19" name="正方形/長方形 18"/>
            <p:cNvSpPr/>
            <p:nvPr/>
          </p:nvSpPr>
          <p:spPr>
            <a:xfrm>
              <a:off x="228593" y="5842049"/>
              <a:ext cx="7882474" cy="778891"/>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ysClr val="windowText" lastClr="000000"/>
                  </a:solidFill>
                  <a:latin typeface="ＭＳ ゴシック" pitchFamily="49" charset="-128"/>
                  <a:ea typeface="ＭＳ ゴシック" pitchFamily="49" charset="-128"/>
                </a:rPr>
                <a:t>・女性委員の任期の継続に向けた環境整備（男性委員と地域の理解）</a:t>
              </a:r>
              <a:endParaRPr kumimoji="1" lang="en-US" altLang="ja-JP" dirty="0">
                <a:solidFill>
                  <a:sysClr val="windowText" lastClr="000000"/>
                </a:solidFill>
                <a:latin typeface="ＭＳ ゴシック" pitchFamily="49" charset="-128"/>
                <a:ea typeface="ＭＳ ゴシック" pitchFamily="49" charset="-128"/>
              </a:endParaRPr>
            </a:p>
            <a:p>
              <a:r>
                <a:rPr kumimoji="1" lang="ja-JP" altLang="en-US" dirty="0">
                  <a:solidFill>
                    <a:sysClr val="windowText" lastClr="000000"/>
                  </a:solidFill>
                  <a:latin typeface="ＭＳ ゴシック" pitchFamily="49" charset="-128"/>
                  <a:ea typeface="ＭＳ ゴシック" pitchFamily="49" charset="-128"/>
                </a:rPr>
                <a:t>・女性委員が委員を継続する支障の解消（家事・育児・介護との両立）</a:t>
              </a:r>
            </a:p>
          </p:txBody>
        </p:sp>
      </p:grpSp>
      <p:sp>
        <p:nvSpPr>
          <p:cNvPr id="22" name="右矢印 21"/>
          <p:cNvSpPr/>
          <p:nvPr/>
        </p:nvSpPr>
        <p:spPr>
          <a:xfrm rot="5400000">
            <a:off x="4032570" y="5387662"/>
            <a:ext cx="626533" cy="643467"/>
          </a:xfrm>
          <a:prstGeom prst="rightArrow">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44370714-4762-4E20-8DEA-AFA0ECBCFE22}"/>
              </a:ext>
            </a:extLst>
          </p:cNvPr>
          <p:cNvSpPr txBox="1"/>
          <p:nvPr/>
        </p:nvSpPr>
        <p:spPr>
          <a:xfrm>
            <a:off x="0" y="151509"/>
            <a:ext cx="121920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メイリオ" pitchFamily="50" charset="-128"/>
                <a:ea typeface="メイリオ" pitchFamily="50" charset="-128"/>
              </a:rPr>
              <a:t>　２．女性委員の登用を進めるために必要なこと　</a:t>
            </a:r>
            <a:r>
              <a:rPr kumimoji="1" lang="ja-JP" altLang="en-US" sz="2000" b="1" dirty="0">
                <a:solidFill>
                  <a:prstClr val="black"/>
                </a:solidFill>
                <a:latin typeface="メイリオ" pitchFamily="50" charset="-128"/>
                <a:ea typeface="メイリオ" pitchFamily="50" charset="-128"/>
              </a:rPr>
              <a:t>取り組みのポイント</a:t>
            </a:r>
            <a:endPar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endParaRPr>
          </a:p>
        </p:txBody>
      </p:sp>
      <p:sp>
        <p:nvSpPr>
          <p:cNvPr id="3" name="スライド番号プレースホルダ 15">
            <a:extLst>
              <a:ext uri="{FF2B5EF4-FFF2-40B4-BE49-F238E27FC236}">
                <a16:creationId xmlns:a16="http://schemas.microsoft.com/office/drawing/2014/main" id="{A2CF6F61-A69D-9496-ABE9-132FF25B59BB}"/>
              </a:ext>
            </a:extLst>
          </p:cNvPr>
          <p:cNvSpPr txBox="1">
            <a:spLocks/>
          </p:cNvSpPr>
          <p:nvPr/>
        </p:nvSpPr>
        <p:spPr>
          <a:xfrm>
            <a:off x="9236643" y="626766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kern="1200" baseline="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AFAFA11-AE4C-4D8C-B1DD-5B64C8B81FF2}" type="slidenum">
              <a:rPr kumimoji="1" lang="en-US" altLang="ja-JP" sz="2800" b="1"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en-US" altLang="en-US" sz="2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pSp>
        <p:nvGrpSpPr>
          <p:cNvPr id="12" name="グループ化 11">
            <a:extLst>
              <a:ext uri="{FF2B5EF4-FFF2-40B4-BE49-F238E27FC236}">
                <a16:creationId xmlns:a16="http://schemas.microsoft.com/office/drawing/2014/main" id="{2F858582-4CCA-8CF5-BC22-B62BFCAACE14}"/>
              </a:ext>
            </a:extLst>
          </p:cNvPr>
          <p:cNvGrpSpPr/>
          <p:nvPr/>
        </p:nvGrpSpPr>
        <p:grpSpPr>
          <a:xfrm>
            <a:off x="8856134" y="1216366"/>
            <a:ext cx="3115734" cy="5438434"/>
            <a:chOff x="8856134" y="1216366"/>
            <a:chExt cx="3115734" cy="5438434"/>
          </a:xfrm>
          <a:noFill/>
        </p:grpSpPr>
        <p:sp>
          <p:nvSpPr>
            <p:cNvPr id="21" name="正方形/長方形 20"/>
            <p:cNvSpPr/>
            <p:nvPr/>
          </p:nvSpPr>
          <p:spPr>
            <a:xfrm>
              <a:off x="8856134" y="1701800"/>
              <a:ext cx="3115734" cy="4953000"/>
            </a:xfrm>
            <a:prstGeom prst="rect">
              <a:avLst/>
            </a:prstGeom>
            <a:grp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dirty="0">
                  <a:solidFill>
                    <a:sysClr val="windowText" lastClr="000000"/>
                  </a:solidFill>
                  <a:latin typeface="ＭＳ ゴシック" pitchFamily="49" charset="-128"/>
                  <a:ea typeface="ＭＳ ゴシック" pitchFamily="49" charset="-128"/>
                </a:rPr>
                <a:t>≪現在は・・≫</a:t>
              </a:r>
              <a:endParaRPr lang="en-US" altLang="ja-JP" sz="2000" b="1" dirty="0">
                <a:solidFill>
                  <a:sysClr val="windowText" lastClr="000000"/>
                </a:solidFill>
                <a:latin typeface="ＭＳ ゴシック" pitchFamily="49" charset="-128"/>
                <a:ea typeface="ＭＳ ゴシック" pitchFamily="49" charset="-128"/>
              </a:endParaRPr>
            </a:p>
            <a:p>
              <a:r>
                <a:rPr lang="ja-JP" altLang="en-US" sz="1700" dirty="0">
                  <a:solidFill>
                    <a:sysClr val="windowText" lastClr="000000"/>
                  </a:solidFill>
                  <a:latin typeface="ＭＳ ゴシック" pitchFamily="49" charset="-128"/>
                  <a:ea typeface="ＭＳ ゴシック" pitchFamily="49" charset="-128"/>
                </a:rPr>
                <a:t>〇女性委員を増やす活動は女性委員が中心</a:t>
              </a:r>
              <a:endParaRPr lang="en-US" altLang="ja-JP" sz="1700" dirty="0">
                <a:solidFill>
                  <a:sysClr val="windowText" lastClr="000000"/>
                </a:solidFill>
                <a:latin typeface="ＭＳ ゴシック" pitchFamily="49" charset="-128"/>
                <a:ea typeface="ＭＳ ゴシック" pitchFamily="49" charset="-128"/>
              </a:endParaRPr>
            </a:p>
            <a:p>
              <a:endParaRPr kumimoji="1" lang="en-US" altLang="ja-JP" dirty="0">
                <a:solidFill>
                  <a:sysClr val="windowText" lastClr="000000"/>
                </a:solidFill>
                <a:latin typeface="ＭＳ ゴシック" pitchFamily="49" charset="-128"/>
                <a:ea typeface="ＭＳ ゴシック" pitchFamily="49" charset="-128"/>
              </a:endParaRPr>
            </a:p>
            <a:p>
              <a:r>
                <a:rPr lang="ja-JP" altLang="en-US" sz="2000" b="1" dirty="0">
                  <a:solidFill>
                    <a:sysClr val="windowText" lastClr="000000"/>
                  </a:solidFill>
                  <a:latin typeface="ＭＳ ゴシック" pitchFamily="49" charset="-128"/>
                  <a:ea typeface="ＭＳ ゴシック" pitchFamily="49" charset="-128"/>
                </a:rPr>
                <a:t>≪求められるのは・・≫</a:t>
              </a:r>
              <a:endParaRPr kumimoji="1" lang="en-US" altLang="ja-JP" sz="2000" b="1" dirty="0">
                <a:solidFill>
                  <a:sysClr val="windowText" lastClr="000000"/>
                </a:solidFill>
                <a:latin typeface="ＭＳ ゴシック" pitchFamily="49" charset="-128"/>
                <a:ea typeface="ＭＳ ゴシック" pitchFamily="49" charset="-128"/>
              </a:endParaRPr>
            </a:p>
            <a:p>
              <a:r>
                <a:rPr kumimoji="1" lang="ja-JP" altLang="en-US" sz="1700" dirty="0">
                  <a:solidFill>
                    <a:sysClr val="windowText" lastClr="000000"/>
                  </a:solidFill>
                  <a:latin typeface="ＭＳ ゴシック" pitchFamily="49" charset="-128"/>
                  <a:ea typeface="ＭＳ ゴシック" pitchFamily="49" charset="-128"/>
                </a:rPr>
                <a:t>〇男性委員も一緒になった働きかけ</a:t>
              </a:r>
              <a:endParaRPr kumimoji="1" lang="en-US" altLang="ja-JP" sz="1700" dirty="0">
                <a:solidFill>
                  <a:sysClr val="windowText" lastClr="000000"/>
                </a:solidFill>
                <a:latin typeface="ＭＳ ゴシック" pitchFamily="49" charset="-128"/>
                <a:ea typeface="ＭＳ ゴシック" pitchFamily="49" charset="-128"/>
              </a:endParaRPr>
            </a:p>
            <a:p>
              <a:endParaRPr lang="en-US" altLang="ja-JP" dirty="0">
                <a:solidFill>
                  <a:sysClr val="windowText" lastClr="000000"/>
                </a:solidFill>
                <a:latin typeface="ＭＳ ゴシック" pitchFamily="49" charset="-128"/>
                <a:ea typeface="ＭＳ ゴシック" pitchFamily="49" charset="-128"/>
              </a:endParaRPr>
            </a:p>
            <a:p>
              <a:endParaRPr lang="en-US" altLang="ja-JP" sz="2000" b="1" dirty="0">
                <a:solidFill>
                  <a:sysClr val="windowText" lastClr="000000"/>
                </a:solidFill>
                <a:latin typeface="ＭＳ ゴシック" pitchFamily="49" charset="-128"/>
                <a:ea typeface="ＭＳ ゴシック" pitchFamily="49" charset="-128"/>
              </a:endParaRPr>
            </a:p>
            <a:p>
              <a:r>
                <a:rPr lang="ja-JP" altLang="en-US" sz="1700" dirty="0">
                  <a:solidFill>
                    <a:sysClr val="windowText" lastClr="000000"/>
                  </a:solidFill>
                  <a:latin typeface="ＭＳ ゴシック" pitchFamily="49" charset="-128"/>
                  <a:ea typeface="ＭＳ ゴシック" pitchFamily="49" charset="-128"/>
                </a:rPr>
                <a:t>〇女性委員と一緒に任命権者や候補者へ働きかけ</a:t>
              </a:r>
              <a:endParaRPr kumimoji="1" lang="en-US" altLang="ja-JP" sz="1700" dirty="0">
                <a:solidFill>
                  <a:sysClr val="windowText" lastClr="000000"/>
                </a:solidFill>
                <a:latin typeface="ＭＳ ゴシック" pitchFamily="49" charset="-128"/>
                <a:ea typeface="ＭＳ ゴシック" pitchFamily="49" charset="-128"/>
              </a:endParaRPr>
            </a:p>
            <a:p>
              <a:r>
                <a:rPr lang="ja-JP" altLang="en-US" sz="1700" dirty="0">
                  <a:solidFill>
                    <a:sysClr val="windowText" lastClr="000000"/>
                  </a:solidFill>
                  <a:latin typeface="ＭＳ ゴシック" pitchFamily="49" charset="-128"/>
                  <a:ea typeface="ＭＳ ゴシック" pitchFamily="49" charset="-128"/>
                </a:rPr>
                <a:t>〇女性が委員に立候補しやすい雰囲気作り</a:t>
              </a:r>
              <a:endParaRPr lang="en-US" altLang="ja-JP" sz="1700" dirty="0">
                <a:solidFill>
                  <a:sysClr val="windowText" lastClr="000000"/>
                </a:solidFill>
                <a:latin typeface="ＭＳ ゴシック" pitchFamily="49" charset="-128"/>
                <a:ea typeface="ＭＳ ゴシック" pitchFamily="49" charset="-128"/>
              </a:endParaRPr>
            </a:p>
            <a:p>
              <a:r>
                <a:rPr lang="ja-JP" altLang="en-US" sz="1700" dirty="0">
                  <a:solidFill>
                    <a:sysClr val="windowText" lastClr="000000"/>
                  </a:solidFill>
                  <a:latin typeface="ＭＳ ゴシック" pitchFamily="49" charset="-128"/>
                  <a:ea typeface="ＭＳ ゴシック" pitchFamily="49" charset="-128"/>
                </a:rPr>
                <a:t>〇特に新任の女性委員へのフォロー（・慣れるまで現場活動を一緒に行う、</a:t>
              </a:r>
              <a:endParaRPr lang="en-US" altLang="ja-JP" sz="1700" dirty="0">
                <a:solidFill>
                  <a:sysClr val="windowText" lastClr="000000"/>
                </a:solidFill>
                <a:latin typeface="ＭＳ ゴシック" pitchFamily="49" charset="-128"/>
                <a:ea typeface="ＭＳ ゴシック" pitchFamily="49" charset="-128"/>
              </a:endParaRPr>
            </a:p>
            <a:p>
              <a:r>
                <a:rPr lang="ja-JP" altLang="en-US" sz="1700" dirty="0">
                  <a:solidFill>
                    <a:sysClr val="windowText" lastClr="000000"/>
                  </a:solidFill>
                  <a:latin typeface="ＭＳ ゴシック" pitchFamily="49" charset="-128"/>
                  <a:ea typeface="ＭＳ ゴシック" pitchFamily="49" charset="-128"/>
                </a:rPr>
                <a:t>・普段から相談に乗る等）</a:t>
              </a:r>
              <a:endParaRPr lang="en-US" altLang="ja-JP" sz="1700" dirty="0">
                <a:solidFill>
                  <a:sysClr val="windowText" lastClr="000000"/>
                </a:solidFill>
                <a:latin typeface="ＭＳ ゴシック" pitchFamily="49" charset="-128"/>
                <a:ea typeface="ＭＳ ゴシック" pitchFamily="49" charset="-128"/>
              </a:endParaRPr>
            </a:p>
          </p:txBody>
        </p:sp>
        <p:sp>
          <p:nvSpPr>
            <p:cNvPr id="2" name="正方形/長方形 1">
              <a:extLst>
                <a:ext uri="{FF2B5EF4-FFF2-40B4-BE49-F238E27FC236}">
                  <a16:creationId xmlns:a16="http://schemas.microsoft.com/office/drawing/2014/main" id="{C11B7097-57AE-8B19-3011-41B9DCCE95B9}"/>
                </a:ext>
              </a:extLst>
            </p:cNvPr>
            <p:cNvSpPr/>
            <p:nvPr/>
          </p:nvSpPr>
          <p:spPr>
            <a:xfrm>
              <a:off x="8856134" y="1216366"/>
              <a:ext cx="3115734" cy="491067"/>
            </a:xfrm>
            <a:prstGeom prst="rect">
              <a:avLst/>
            </a:prstGeom>
            <a:solidFill>
              <a:schemeClr val="accent4">
                <a:lumMod val="40000"/>
                <a:lumOff val="6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ＭＳ ゴシック" pitchFamily="49" charset="-128"/>
                  <a:ea typeface="ＭＳ ゴシック" pitchFamily="49" charset="-128"/>
                </a:rPr>
                <a:t>男性委員へのお願い</a:t>
              </a:r>
            </a:p>
          </p:txBody>
        </p:sp>
      </p:grpSp>
      <p:sp>
        <p:nvSpPr>
          <p:cNvPr id="23" name="右矢印 21">
            <a:extLst>
              <a:ext uri="{FF2B5EF4-FFF2-40B4-BE49-F238E27FC236}">
                <a16:creationId xmlns:a16="http://schemas.microsoft.com/office/drawing/2014/main" id="{2CE572DE-6400-55F7-6C2F-25FECCBF2222}"/>
              </a:ext>
            </a:extLst>
          </p:cNvPr>
          <p:cNvSpPr/>
          <p:nvPr/>
        </p:nvSpPr>
        <p:spPr>
          <a:xfrm rot="5400000">
            <a:off x="10201192" y="3672241"/>
            <a:ext cx="425613" cy="643467"/>
          </a:xfrm>
          <a:prstGeom prst="rightArrow">
            <a:avLst/>
          </a:prstGeom>
          <a:solidFill>
            <a:srgbClr val="00B0F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2656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CA21F75-CFEC-4744-85C6-802C664EDABA}"/>
              </a:ext>
            </a:extLst>
          </p:cNvPr>
          <p:cNvSpPr txBox="1"/>
          <p:nvPr/>
        </p:nvSpPr>
        <p:spPr>
          <a:xfrm>
            <a:off x="0" y="609595"/>
            <a:ext cx="12192000" cy="584775"/>
          </a:xfrm>
          <a:prstGeom prst="rect">
            <a:avLst/>
          </a:prstGeom>
          <a:noFill/>
        </p:spPr>
        <p:txBody>
          <a:bodyPr wrap="square" rtlCol="0">
            <a:spAutoFit/>
          </a:bodyPr>
          <a:lstStyle/>
          <a:p>
            <a:pPr lvl="0">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　</a:t>
            </a:r>
            <a:endParaRPr lang="en-US" altLang="ja-JP" sz="2400" dirty="0">
              <a:latin typeface="ＭＳ Ｐゴシック" panose="020B0600070205080204" pitchFamily="50" charset="-128"/>
              <a:ea typeface="ＭＳ Ｐゴシック" panose="020B0600070205080204" pitchFamily="50" charset="-128"/>
            </a:endParaRPr>
          </a:p>
          <a:p>
            <a:pPr lvl="0">
              <a:defRPr/>
            </a:pPr>
            <a:endParaRPr lang="en-US" altLang="ja-JP" sz="800" dirty="0">
              <a:solidFill>
                <a:prstClr val="black"/>
              </a:solidFill>
              <a:latin typeface="ＭＳ Ｐゴシック" panose="020B0600070205080204" pitchFamily="50" charset="-128"/>
              <a:ea typeface="ＭＳ Ｐゴシック" panose="020B0600070205080204" pitchFamily="50" charset="-128"/>
            </a:endParaRPr>
          </a:p>
        </p:txBody>
      </p:sp>
      <p:cxnSp>
        <p:nvCxnSpPr>
          <p:cNvPr id="11" name="直線コネクタ 10">
            <a:extLst>
              <a:ext uri="{FF2B5EF4-FFF2-40B4-BE49-F238E27FC236}">
                <a16:creationId xmlns:a16="http://schemas.microsoft.com/office/drawing/2014/main" id="{341285BF-284F-4BD4-9242-51B7AAF1BDE2}"/>
              </a:ext>
            </a:extLst>
          </p:cNvPr>
          <p:cNvCxnSpPr>
            <a:cxnSpLocks/>
          </p:cNvCxnSpPr>
          <p:nvPr/>
        </p:nvCxnSpPr>
        <p:spPr>
          <a:xfrm>
            <a:off x="0" y="625462"/>
            <a:ext cx="1212346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スライド番号プレースホルダ 15">
            <a:extLst>
              <a:ext uri="{FF2B5EF4-FFF2-40B4-BE49-F238E27FC236}">
                <a16:creationId xmlns:a16="http://schemas.microsoft.com/office/drawing/2014/main" id="{FD98882A-0061-88B4-914E-809C26CAFC5F}"/>
              </a:ext>
            </a:extLst>
          </p:cNvPr>
          <p:cNvSpPr txBox="1">
            <a:spLocks/>
          </p:cNvSpPr>
          <p:nvPr/>
        </p:nvSpPr>
        <p:spPr>
          <a:xfrm>
            <a:off x="9236643" y="626766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kern="1200" baseline="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AFAFA11-AE4C-4D8C-B1DD-5B64C8B81FF2}" type="slidenum">
              <a:rPr kumimoji="1" lang="en-US" altLang="ja-JP" sz="2800" b="1"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en-US" altLang="en-US" sz="2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テキスト ボックス 1">
            <a:extLst>
              <a:ext uri="{FF2B5EF4-FFF2-40B4-BE49-F238E27FC236}">
                <a16:creationId xmlns:a16="http://schemas.microsoft.com/office/drawing/2014/main" id="{2B78BC2D-71DD-F46C-41E3-5C0A1E2FC497}"/>
              </a:ext>
            </a:extLst>
          </p:cNvPr>
          <p:cNvSpPr txBox="1"/>
          <p:nvPr/>
        </p:nvSpPr>
        <p:spPr>
          <a:xfrm>
            <a:off x="0" y="151509"/>
            <a:ext cx="12192000" cy="461665"/>
          </a:xfrm>
          <a:prstGeom prst="rect">
            <a:avLst/>
          </a:prstGeom>
          <a:noFill/>
        </p:spPr>
        <p:txBody>
          <a:bodyPr wrap="square" rtlCol="0">
            <a:spAutoFit/>
          </a:bodyPr>
          <a:lstStyle/>
          <a:p>
            <a:pPr lvl="0" defTabSz="457200">
              <a:defRPr/>
            </a:pPr>
            <a:r>
              <a:rPr lang="ja-JP" altLang="en-US" sz="2400" b="1" dirty="0">
                <a:solidFill>
                  <a:prstClr val="black"/>
                </a:solidFill>
                <a:latin typeface="メイリオ" pitchFamily="50" charset="-128"/>
                <a:ea typeface="メイリオ" pitchFamily="50" charset="-128"/>
              </a:rPr>
              <a:t>　２．女性委員の登用を進めるために必要なこと　</a:t>
            </a:r>
            <a:r>
              <a:rPr lang="ja-JP" altLang="en-US" sz="2000" b="1" dirty="0">
                <a:solidFill>
                  <a:prstClr val="black"/>
                </a:solidFill>
                <a:latin typeface="メイリオ" pitchFamily="50" charset="-128"/>
                <a:ea typeface="メイリオ" pitchFamily="50" charset="-128"/>
              </a:rPr>
              <a:t>女性委員登用の効果</a:t>
            </a:r>
            <a:endParaRPr kumimoji="1" lang="ja-JP" altLang="en-US" sz="2400" b="1" i="0" u="none" strike="noStrike" kern="1200" cap="none" spc="0" normalizeH="0" baseline="0" noProof="0" dirty="0">
              <a:ln>
                <a:noFill/>
              </a:ln>
              <a:solidFill>
                <a:prstClr val="black"/>
              </a:solidFill>
              <a:effectLst/>
              <a:uLnTx/>
              <a:uFillTx/>
              <a:latin typeface="メイリオ" pitchFamily="50" charset="-128"/>
              <a:ea typeface="メイリオ" pitchFamily="50" charset="-128"/>
            </a:endParaRPr>
          </a:p>
        </p:txBody>
      </p:sp>
      <p:sp>
        <p:nvSpPr>
          <p:cNvPr id="4" name="テキスト ボックス 3">
            <a:extLst>
              <a:ext uri="{FF2B5EF4-FFF2-40B4-BE49-F238E27FC236}">
                <a16:creationId xmlns:a16="http://schemas.microsoft.com/office/drawing/2014/main" id="{8AD86154-10EE-7C05-B8F0-CDA9E10B2B91}"/>
              </a:ext>
            </a:extLst>
          </p:cNvPr>
          <p:cNvSpPr txBox="1"/>
          <p:nvPr/>
        </p:nvSpPr>
        <p:spPr>
          <a:xfrm>
            <a:off x="117885" y="686760"/>
            <a:ext cx="11956229" cy="461665"/>
          </a:xfrm>
          <a:prstGeom prst="rect">
            <a:avLst/>
          </a:prstGeom>
          <a:solidFill>
            <a:schemeClr val="accent2">
              <a:lumMod val="20000"/>
              <a:lumOff val="80000"/>
            </a:schemeClr>
          </a:solidFill>
        </p:spPr>
        <p:txBody>
          <a:bodyPr wrap="square" rtlCol="0">
            <a:spAutoFit/>
          </a:bodyPr>
          <a:lstStyle/>
          <a:p>
            <a:r>
              <a:rPr lang="ja-JP" altLang="en-US" sz="2400" b="1" dirty="0">
                <a:solidFill>
                  <a:schemeClr val="accent5">
                    <a:lumMod val="50000"/>
                  </a:schemeClr>
                </a:solidFill>
                <a:latin typeface="ＭＳ ゴシック" pitchFamily="49" charset="-128"/>
                <a:ea typeface="ＭＳ ゴシック" pitchFamily="49" charset="-128"/>
              </a:rPr>
              <a:t>女性委員の増加がもたらす効果（例）</a:t>
            </a:r>
            <a:endParaRPr kumimoji="1" lang="en-US" altLang="ja-JP" sz="2400" b="1" dirty="0">
              <a:solidFill>
                <a:schemeClr val="accent5">
                  <a:lumMod val="50000"/>
                </a:schemeClr>
              </a:solidFill>
              <a:latin typeface="ＭＳ ゴシック" pitchFamily="49" charset="-128"/>
              <a:ea typeface="ＭＳ ゴシック" pitchFamily="49" charset="-128"/>
            </a:endParaRPr>
          </a:p>
        </p:txBody>
      </p:sp>
      <p:grpSp>
        <p:nvGrpSpPr>
          <p:cNvPr id="73" name="グループ化 72">
            <a:extLst>
              <a:ext uri="{FF2B5EF4-FFF2-40B4-BE49-F238E27FC236}">
                <a16:creationId xmlns:a16="http://schemas.microsoft.com/office/drawing/2014/main" id="{37A862C9-AAE5-9A26-C911-101ACB5D9C72}"/>
              </a:ext>
            </a:extLst>
          </p:cNvPr>
          <p:cNvGrpSpPr/>
          <p:nvPr/>
        </p:nvGrpSpPr>
        <p:grpSpPr>
          <a:xfrm>
            <a:off x="896906" y="1255667"/>
            <a:ext cx="4564440" cy="5574850"/>
            <a:chOff x="1009673" y="1251921"/>
            <a:chExt cx="3799209" cy="5682666"/>
          </a:xfrm>
        </p:grpSpPr>
        <p:sp>
          <p:nvSpPr>
            <p:cNvPr id="15" name="四角形: 角を丸くする 14"/>
            <p:cNvSpPr/>
            <p:nvPr/>
          </p:nvSpPr>
          <p:spPr>
            <a:xfrm>
              <a:off x="1009673" y="1251921"/>
              <a:ext cx="2735386" cy="448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ＭＳ Ｐゴシック" pitchFamily="50" charset="-128"/>
                  <a:ea typeface="ＭＳ Ｐゴシック" pitchFamily="50" charset="-128"/>
                </a:rPr>
                <a:t>農業委員会（内部</a:t>
              </a:r>
              <a:r>
                <a:rPr lang="ja-JP" altLang="en-US" sz="2000" b="1" dirty="0">
                  <a:latin typeface="ＭＳ Ｐゴシック" pitchFamily="50" charset="-128"/>
                  <a:ea typeface="ＭＳ Ｐゴシック" pitchFamily="50" charset="-128"/>
                </a:rPr>
                <a:t>）</a:t>
              </a:r>
              <a:endParaRPr kumimoji="1" lang="ja-JP" altLang="en-US" sz="2000" b="1" dirty="0">
                <a:latin typeface="ＭＳ Ｐゴシック" pitchFamily="50" charset="-128"/>
                <a:ea typeface="ＭＳ Ｐゴシック" pitchFamily="50" charset="-128"/>
              </a:endParaRPr>
            </a:p>
          </p:txBody>
        </p:sp>
        <p:sp>
          <p:nvSpPr>
            <p:cNvPr id="17" name="四角形: 角を丸くする 16">
              <a:extLst>
                <a:ext uri="{FF2B5EF4-FFF2-40B4-BE49-F238E27FC236}">
                  <a16:creationId xmlns:a16="http://schemas.microsoft.com/office/drawing/2014/main" id="{6BFE3E90-A269-60E4-4BE1-B1F1090440E4}"/>
                </a:ext>
              </a:extLst>
            </p:cNvPr>
            <p:cNvSpPr/>
            <p:nvPr/>
          </p:nvSpPr>
          <p:spPr>
            <a:xfrm>
              <a:off x="1009673" y="1791639"/>
              <a:ext cx="3799208" cy="4487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ＭＳ Ｐゴシック" pitchFamily="50" charset="-128"/>
                  <a:ea typeface="ＭＳ Ｐゴシック" pitchFamily="50" charset="-128"/>
                </a:rPr>
                <a:t>女性や若手が発言しやすい環境</a:t>
              </a:r>
              <a:endParaRPr kumimoji="1" lang="en-US" altLang="ja-JP" sz="2000" b="1" dirty="0">
                <a:solidFill>
                  <a:schemeClr val="tx1"/>
                </a:solidFill>
                <a:latin typeface="ＭＳ Ｐゴシック" pitchFamily="50" charset="-128"/>
                <a:ea typeface="ＭＳ Ｐゴシック" pitchFamily="50" charset="-128"/>
              </a:endParaRPr>
            </a:p>
          </p:txBody>
        </p:sp>
        <p:sp>
          <p:nvSpPr>
            <p:cNvPr id="20" name="四角形: 角を丸くする 19">
              <a:extLst>
                <a:ext uri="{FF2B5EF4-FFF2-40B4-BE49-F238E27FC236}">
                  <a16:creationId xmlns:a16="http://schemas.microsoft.com/office/drawing/2014/main" id="{76CC5261-4E06-854A-6B5C-69FDB5C36A15}"/>
                </a:ext>
              </a:extLst>
            </p:cNvPr>
            <p:cNvSpPr/>
            <p:nvPr/>
          </p:nvSpPr>
          <p:spPr>
            <a:xfrm>
              <a:off x="1009673" y="2555724"/>
              <a:ext cx="3799208" cy="4388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ＭＳ Ｐゴシック" pitchFamily="50" charset="-128"/>
                  <a:ea typeface="ＭＳ Ｐゴシック" pitchFamily="50" charset="-128"/>
                </a:rPr>
                <a:t>議論の多様化・会議の活性化</a:t>
              </a:r>
              <a:endParaRPr kumimoji="1" lang="en-US" altLang="ja-JP" sz="2000" b="1" dirty="0">
                <a:solidFill>
                  <a:schemeClr val="tx1"/>
                </a:solidFill>
                <a:latin typeface="ＭＳ Ｐゴシック" pitchFamily="50" charset="-128"/>
                <a:ea typeface="ＭＳ Ｐゴシック" pitchFamily="50" charset="-128"/>
              </a:endParaRPr>
            </a:p>
          </p:txBody>
        </p:sp>
        <p:sp>
          <p:nvSpPr>
            <p:cNvPr id="24" name="四角形: 角を丸くする 23">
              <a:extLst>
                <a:ext uri="{FF2B5EF4-FFF2-40B4-BE49-F238E27FC236}">
                  <a16:creationId xmlns:a16="http://schemas.microsoft.com/office/drawing/2014/main" id="{B7713987-20DB-9926-771E-BA1030F6598B}"/>
                </a:ext>
              </a:extLst>
            </p:cNvPr>
            <p:cNvSpPr/>
            <p:nvPr/>
          </p:nvSpPr>
          <p:spPr>
            <a:xfrm>
              <a:off x="1009674" y="6485853"/>
              <a:ext cx="3799207" cy="4487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ＭＳ Ｐゴシック" pitchFamily="50" charset="-128"/>
                  <a:ea typeface="ＭＳ Ｐゴシック" pitchFamily="50" charset="-128"/>
                </a:rPr>
                <a:t>多様な人材の持続的成長</a:t>
              </a:r>
              <a:endParaRPr kumimoji="1" lang="en-US" altLang="ja-JP" sz="2000" b="1" dirty="0">
                <a:solidFill>
                  <a:schemeClr val="tx1"/>
                </a:solidFill>
                <a:latin typeface="ＭＳ Ｐゴシック" pitchFamily="50" charset="-128"/>
                <a:ea typeface="ＭＳ Ｐゴシック" pitchFamily="50" charset="-128"/>
              </a:endParaRPr>
            </a:p>
          </p:txBody>
        </p:sp>
        <p:sp>
          <p:nvSpPr>
            <p:cNvPr id="25" name="四角形: 角を丸くする 24">
              <a:extLst>
                <a:ext uri="{FF2B5EF4-FFF2-40B4-BE49-F238E27FC236}">
                  <a16:creationId xmlns:a16="http://schemas.microsoft.com/office/drawing/2014/main" id="{C41C7EC9-A0D3-71AA-3810-79945160BFE7}"/>
                </a:ext>
              </a:extLst>
            </p:cNvPr>
            <p:cNvSpPr/>
            <p:nvPr/>
          </p:nvSpPr>
          <p:spPr>
            <a:xfrm>
              <a:off x="1009673" y="3309893"/>
              <a:ext cx="3799208" cy="7450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ＭＳ Ｐゴシック" pitchFamily="50" charset="-128"/>
                  <a:ea typeface="ＭＳ Ｐゴシック" pitchFamily="50" charset="-128"/>
                </a:rPr>
                <a:t>活動の充実</a:t>
              </a:r>
              <a:endParaRPr lang="en-US" altLang="ja-JP" sz="2000" b="1" dirty="0">
                <a:solidFill>
                  <a:schemeClr val="tx1"/>
                </a:solidFill>
                <a:latin typeface="ＭＳ Ｐゴシック" pitchFamily="50" charset="-128"/>
                <a:ea typeface="ＭＳ Ｐゴシック" pitchFamily="50" charset="-128"/>
              </a:endParaRPr>
            </a:p>
            <a:p>
              <a:pPr algn="ctr"/>
              <a:r>
                <a:rPr lang="ja-JP" altLang="en-US" sz="2000" b="1" dirty="0">
                  <a:solidFill>
                    <a:schemeClr val="tx1"/>
                  </a:solidFill>
                  <a:latin typeface="ＭＳ Ｐゴシック" pitchFamily="50" charset="-128"/>
                  <a:ea typeface="ＭＳ Ｐゴシック" pitchFamily="50" charset="-128"/>
                </a:rPr>
                <a:t>（食育、特産品加工・販売、広報活動等）</a:t>
              </a:r>
              <a:endParaRPr lang="en-US" altLang="ja-JP" sz="2000" b="1" dirty="0">
                <a:solidFill>
                  <a:schemeClr val="tx1"/>
                </a:solidFill>
                <a:latin typeface="ＭＳ Ｐゴシック" pitchFamily="50" charset="-128"/>
                <a:ea typeface="ＭＳ Ｐゴシック" pitchFamily="50" charset="-128"/>
              </a:endParaRPr>
            </a:p>
          </p:txBody>
        </p:sp>
        <p:cxnSp>
          <p:nvCxnSpPr>
            <p:cNvPr id="32" name="直線矢印コネクタ 31">
              <a:extLst>
                <a:ext uri="{FF2B5EF4-FFF2-40B4-BE49-F238E27FC236}">
                  <a16:creationId xmlns:a16="http://schemas.microsoft.com/office/drawing/2014/main" id="{BB779F82-FB39-CE05-18F7-0B512E9B28A3}"/>
                </a:ext>
              </a:extLst>
            </p:cNvPr>
            <p:cNvCxnSpPr>
              <a:cxnSpLocks/>
              <a:stCxn id="17" idx="2"/>
              <a:endCxn id="20" idx="0"/>
            </p:cNvCxnSpPr>
            <p:nvPr/>
          </p:nvCxnSpPr>
          <p:spPr>
            <a:xfrm>
              <a:off x="2909277" y="2240373"/>
              <a:ext cx="0" cy="315351"/>
            </a:xfrm>
            <a:prstGeom prst="straightConnector1">
              <a:avLst/>
            </a:prstGeom>
            <a:ln w="38100" cap="flat" cmpd="sng" algn="ctr">
              <a:solidFill>
                <a:srgbClr val="00206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直線矢印コネクタ 37">
              <a:extLst>
                <a:ext uri="{FF2B5EF4-FFF2-40B4-BE49-F238E27FC236}">
                  <a16:creationId xmlns:a16="http://schemas.microsoft.com/office/drawing/2014/main" id="{B3623C31-A41F-B661-749D-5C6CAD5D731C}"/>
                </a:ext>
              </a:extLst>
            </p:cNvPr>
            <p:cNvCxnSpPr>
              <a:cxnSpLocks/>
              <a:stCxn id="25" idx="2"/>
              <a:endCxn id="48" idx="0"/>
            </p:cNvCxnSpPr>
            <p:nvPr/>
          </p:nvCxnSpPr>
          <p:spPr>
            <a:xfrm>
              <a:off x="2909277" y="4054979"/>
              <a:ext cx="1" cy="315351"/>
            </a:xfrm>
            <a:prstGeom prst="straightConnector1">
              <a:avLst/>
            </a:prstGeom>
            <a:ln w="38100" cap="flat" cmpd="sng" algn="ctr">
              <a:solidFill>
                <a:srgbClr val="00206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直線矢印コネクタ 41">
              <a:extLst>
                <a:ext uri="{FF2B5EF4-FFF2-40B4-BE49-F238E27FC236}">
                  <a16:creationId xmlns:a16="http://schemas.microsoft.com/office/drawing/2014/main" id="{24E898FA-45F9-F768-B8E9-06CDF7497296}"/>
                </a:ext>
              </a:extLst>
            </p:cNvPr>
            <p:cNvCxnSpPr>
              <a:cxnSpLocks/>
              <a:stCxn id="20" idx="2"/>
              <a:endCxn id="25" idx="0"/>
            </p:cNvCxnSpPr>
            <p:nvPr/>
          </p:nvCxnSpPr>
          <p:spPr>
            <a:xfrm>
              <a:off x="2909277" y="2994542"/>
              <a:ext cx="0" cy="315351"/>
            </a:xfrm>
            <a:prstGeom prst="straightConnector1">
              <a:avLst/>
            </a:prstGeom>
            <a:ln w="38100" cap="flat" cmpd="sng" algn="ctr">
              <a:solidFill>
                <a:srgbClr val="00206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8" name="四角形: 角を丸くする 47">
              <a:extLst>
                <a:ext uri="{FF2B5EF4-FFF2-40B4-BE49-F238E27FC236}">
                  <a16:creationId xmlns:a16="http://schemas.microsoft.com/office/drawing/2014/main" id="{2842F4E7-604D-1623-9B35-9024F3D57441}"/>
                </a:ext>
              </a:extLst>
            </p:cNvPr>
            <p:cNvSpPr/>
            <p:nvPr/>
          </p:nvSpPr>
          <p:spPr>
            <a:xfrm>
              <a:off x="1009673" y="4370330"/>
              <a:ext cx="3799209" cy="7450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ＭＳ Ｐゴシック" pitchFamily="50" charset="-128"/>
                  <a:ea typeface="ＭＳ Ｐゴシック" pitchFamily="50" charset="-128"/>
                </a:rPr>
                <a:t>女性委員が活躍できる場を創出</a:t>
              </a:r>
              <a:endParaRPr lang="en-US" altLang="ja-JP" sz="2000" b="1" dirty="0">
                <a:solidFill>
                  <a:schemeClr val="tx1"/>
                </a:solidFill>
                <a:latin typeface="ＭＳ Ｐゴシック" pitchFamily="50" charset="-128"/>
                <a:ea typeface="ＭＳ Ｐゴシック" pitchFamily="50" charset="-128"/>
              </a:endParaRPr>
            </a:p>
            <a:p>
              <a:pPr algn="ctr"/>
              <a:r>
                <a:rPr lang="ja-JP" altLang="en-US" sz="2000" b="1" dirty="0">
                  <a:solidFill>
                    <a:schemeClr val="tx1"/>
                  </a:solidFill>
                  <a:latin typeface="ＭＳ Ｐゴシック" pitchFamily="50" charset="-128"/>
                  <a:ea typeface="ＭＳ Ｐゴシック" pitchFamily="50" charset="-128"/>
                </a:rPr>
                <a:t>（</a:t>
              </a:r>
              <a:r>
                <a:rPr lang="ja-JP" altLang="en-US" sz="2000" b="1" dirty="0">
                  <a:solidFill>
                    <a:srgbClr val="0070C0"/>
                  </a:solidFill>
                  <a:latin typeface="ＭＳ Ｐゴシック" pitchFamily="50" charset="-128"/>
                  <a:ea typeface="ＭＳ Ｐゴシック" pitchFamily="50" charset="-128"/>
                </a:rPr>
                <a:t>農業委員会の役割・活動の周知</a:t>
              </a:r>
              <a:r>
                <a:rPr lang="ja-JP" altLang="en-US" sz="2000" b="1" dirty="0">
                  <a:solidFill>
                    <a:schemeClr val="tx1"/>
                  </a:solidFill>
                  <a:latin typeface="ＭＳ Ｐゴシック" pitchFamily="50" charset="-128"/>
                  <a:ea typeface="ＭＳ Ｐゴシック" pitchFamily="50" charset="-128"/>
                </a:rPr>
                <a:t>）</a:t>
              </a:r>
              <a:endParaRPr lang="en-US" altLang="ja-JP" sz="2000" b="1" dirty="0">
                <a:solidFill>
                  <a:schemeClr val="tx1"/>
                </a:solidFill>
                <a:latin typeface="ＭＳ Ｐゴシック" pitchFamily="50" charset="-128"/>
                <a:ea typeface="ＭＳ Ｐゴシック" pitchFamily="50" charset="-128"/>
              </a:endParaRPr>
            </a:p>
          </p:txBody>
        </p:sp>
        <p:sp>
          <p:nvSpPr>
            <p:cNvPr id="77" name="四角形: 角を丸くする 76">
              <a:extLst>
                <a:ext uri="{FF2B5EF4-FFF2-40B4-BE49-F238E27FC236}">
                  <a16:creationId xmlns:a16="http://schemas.microsoft.com/office/drawing/2014/main" id="{FC1FD705-143E-7B3B-B048-AB32A2AF06B2}"/>
                </a:ext>
              </a:extLst>
            </p:cNvPr>
            <p:cNvSpPr/>
            <p:nvPr/>
          </p:nvSpPr>
          <p:spPr>
            <a:xfrm>
              <a:off x="1009673" y="5430767"/>
              <a:ext cx="3799208" cy="7450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ＭＳ Ｐゴシック" pitchFamily="50" charset="-128"/>
                  <a:ea typeface="ＭＳ Ｐゴシック" pitchFamily="50" charset="-128"/>
                </a:rPr>
                <a:t>女性農業者の意識醸成</a:t>
              </a:r>
              <a:endParaRPr lang="en-US" altLang="ja-JP" sz="2000" b="1" dirty="0">
                <a:solidFill>
                  <a:schemeClr val="tx1"/>
                </a:solidFill>
                <a:latin typeface="ＭＳ Ｐゴシック" pitchFamily="50" charset="-128"/>
                <a:ea typeface="ＭＳ Ｐゴシック" pitchFamily="50" charset="-128"/>
              </a:endParaRPr>
            </a:p>
            <a:p>
              <a:pPr algn="ctr"/>
              <a:r>
                <a:rPr lang="ja-JP" altLang="en-US" sz="2000" b="1" dirty="0">
                  <a:solidFill>
                    <a:schemeClr val="tx1"/>
                  </a:solidFill>
                  <a:latin typeface="ＭＳ Ｐゴシック" pitchFamily="50" charset="-128"/>
                  <a:ea typeface="ＭＳ Ｐゴシック" pitchFamily="50" charset="-128"/>
                </a:rPr>
                <a:t>（</a:t>
              </a:r>
              <a:r>
                <a:rPr lang="ja-JP" altLang="en-US" sz="2000" b="1" dirty="0">
                  <a:solidFill>
                    <a:srgbClr val="0070C0"/>
                  </a:solidFill>
                  <a:latin typeface="ＭＳ Ｐゴシック" pitchFamily="50" charset="-128"/>
                  <a:ea typeface="ＭＳ Ｐゴシック" pitchFamily="50" charset="-128"/>
                </a:rPr>
                <a:t>委員候補者の掘り起こし</a:t>
              </a:r>
              <a:r>
                <a:rPr lang="ja-JP" altLang="en-US" sz="2000" b="1" dirty="0">
                  <a:solidFill>
                    <a:schemeClr val="tx1"/>
                  </a:solidFill>
                  <a:latin typeface="ＭＳ Ｐゴシック" pitchFamily="50" charset="-128"/>
                  <a:ea typeface="ＭＳ Ｐゴシック" pitchFamily="50" charset="-128"/>
                </a:rPr>
                <a:t>）</a:t>
              </a:r>
              <a:endParaRPr kumimoji="1" lang="en-US" altLang="ja-JP" sz="2000" b="1" dirty="0">
                <a:solidFill>
                  <a:schemeClr val="tx1"/>
                </a:solidFill>
                <a:latin typeface="ＭＳ Ｐゴシック" pitchFamily="50" charset="-128"/>
                <a:ea typeface="ＭＳ Ｐゴシック" pitchFamily="50" charset="-128"/>
              </a:endParaRPr>
            </a:p>
          </p:txBody>
        </p:sp>
      </p:grpSp>
      <p:cxnSp>
        <p:nvCxnSpPr>
          <p:cNvPr id="78" name="直線矢印コネクタ 77">
            <a:extLst>
              <a:ext uri="{FF2B5EF4-FFF2-40B4-BE49-F238E27FC236}">
                <a16:creationId xmlns:a16="http://schemas.microsoft.com/office/drawing/2014/main" id="{62A4E8E7-499D-1E3C-DFAB-4A51E3E862A6}"/>
              </a:ext>
            </a:extLst>
          </p:cNvPr>
          <p:cNvCxnSpPr>
            <a:cxnSpLocks/>
            <a:stCxn id="48" idx="2"/>
            <a:endCxn id="77" idx="0"/>
          </p:cNvCxnSpPr>
          <p:nvPr/>
        </p:nvCxnSpPr>
        <p:spPr>
          <a:xfrm>
            <a:off x="3179126" y="5045861"/>
            <a:ext cx="0" cy="309368"/>
          </a:xfrm>
          <a:prstGeom prst="straightConnector1">
            <a:avLst/>
          </a:prstGeom>
          <a:ln w="38100" cap="flat" cmpd="sng" algn="ctr">
            <a:solidFill>
              <a:srgbClr val="00206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1" name="直線矢印コネクタ 80">
            <a:extLst>
              <a:ext uri="{FF2B5EF4-FFF2-40B4-BE49-F238E27FC236}">
                <a16:creationId xmlns:a16="http://schemas.microsoft.com/office/drawing/2014/main" id="{DD2826BC-9DC3-0B7A-E691-7A9A33D805CE}"/>
              </a:ext>
            </a:extLst>
          </p:cNvPr>
          <p:cNvCxnSpPr>
            <a:cxnSpLocks/>
            <a:stCxn id="77" idx="2"/>
            <a:endCxn id="24" idx="0"/>
          </p:cNvCxnSpPr>
          <p:nvPr/>
        </p:nvCxnSpPr>
        <p:spPr>
          <a:xfrm>
            <a:off x="3179126" y="6086179"/>
            <a:ext cx="0" cy="304118"/>
          </a:xfrm>
          <a:prstGeom prst="straightConnector1">
            <a:avLst/>
          </a:prstGeom>
          <a:ln w="38100" cap="flat" cmpd="sng" algn="ctr">
            <a:solidFill>
              <a:srgbClr val="00206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219" name="グループ化 218">
            <a:extLst>
              <a:ext uri="{FF2B5EF4-FFF2-40B4-BE49-F238E27FC236}">
                <a16:creationId xmlns:a16="http://schemas.microsoft.com/office/drawing/2014/main" id="{421057E9-27E8-A9A1-AFF8-EF0CA4EFCBA4}"/>
              </a:ext>
            </a:extLst>
          </p:cNvPr>
          <p:cNvGrpSpPr/>
          <p:nvPr/>
        </p:nvGrpSpPr>
        <p:grpSpPr>
          <a:xfrm>
            <a:off x="6730657" y="1255667"/>
            <a:ext cx="4570057" cy="4808341"/>
            <a:chOff x="6501257" y="1254477"/>
            <a:chExt cx="4121975" cy="4808341"/>
          </a:xfrm>
        </p:grpSpPr>
        <p:sp>
          <p:nvSpPr>
            <p:cNvPr id="14" name="四角形: 角を丸くする 13">
              <a:extLst>
                <a:ext uri="{FF2B5EF4-FFF2-40B4-BE49-F238E27FC236}">
                  <a16:creationId xmlns:a16="http://schemas.microsoft.com/office/drawing/2014/main" id="{71E0A1E0-15F0-D922-4362-55775A64A7E7}"/>
                </a:ext>
              </a:extLst>
            </p:cNvPr>
            <p:cNvSpPr/>
            <p:nvPr/>
          </p:nvSpPr>
          <p:spPr>
            <a:xfrm>
              <a:off x="6501257" y="1254477"/>
              <a:ext cx="2735386" cy="437664"/>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ＭＳ Ｐゴシック" pitchFamily="50" charset="-128"/>
                  <a:ea typeface="ＭＳ Ｐゴシック" pitchFamily="50" charset="-128"/>
                </a:rPr>
                <a:t>地域農業（外部</a:t>
              </a:r>
              <a:r>
                <a:rPr lang="ja-JP" altLang="en-US" sz="2000" b="1" dirty="0">
                  <a:latin typeface="ＭＳ Ｐゴシック" pitchFamily="50" charset="-128"/>
                  <a:ea typeface="ＭＳ Ｐゴシック" pitchFamily="50" charset="-128"/>
                </a:rPr>
                <a:t>）</a:t>
              </a:r>
              <a:endParaRPr kumimoji="1" lang="ja-JP" altLang="en-US" sz="2000" b="1" dirty="0">
                <a:latin typeface="ＭＳ Ｐゴシック" pitchFamily="50" charset="-128"/>
                <a:ea typeface="ＭＳ Ｐゴシック" pitchFamily="50" charset="-128"/>
              </a:endParaRPr>
            </a:p>
          </p:txBody>
        </p:sp>
        <p:sp>
          <p:nvSpPr>
            <p:cNvPr id="26" name="四角形: 角を丸くする 25">
              <a:extLst>
                <a:ext uri="{FF2B5EF4-FFF2-40B4-BE49-F238E27FC236}">
                  <a16:creationId xmlns:a16="http://schemas.microsoft.com/office/drawing/2014/main" id="{BE19A986-1782-1504-0778-2051DE1D5A22}"/>
                </a:ext>
              </a:extLst>
            </p:cNvPr>
            <p:cNvSpPr/>
            <p:nvPr/>
          </p:nvSpPr>
          <p:spPr>
            <a:xfrm>
              <a:off x="6501257" y="1784021"/>
              <a:ext cx="4116902" cy="74351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ＭＳ Ｐゴシック" pitchFamily="50" charset="-128"/>
                  <a:ea typeface="ＭＳ Ｐゴシック" pitchFamily="50" charset="-128"/>
                </a:rPr>
                <a:t>女性から農委への相談増加</a:t>
              </a:r>
              <a:endParaRPr kumimoji="1" lang="en-US" altLang="ja-JP" sz="2000" b="1" dirty="0">
                <a:solidFill>
                  <a:schemeClr val="tx1"/>
                </a:solidFill>
                <a:latin typeface="ＭＳ Ｐゴシック" pitchFamily="50" charset="-128"/>
                <a:ea typeface="ＭＳ Ｐゴシック" pitchFamily="50" charset="-128"/>
              </a:endParaRPr>
            </a:p>
            <a:p>
              <a:pPr algn="ctr"/>
              <a:r>
                <a:rPr lang="ja-JP" altLang="en-US" sz="2000" b="1" dirty="0">
                  <a:solidFill>
                    <a:schemeClr val="tx1"/>
                  </a:solidFill>
                  <a:latin typeface="ＭＳ Ｐゴシック" pitchFamily="50" charset="-128"/>
                  <a:ea typeface="ＭＳ Ｐゴシック" pitchFamily="50" charset="-128"/>
                </a:rPr>
                <a:t>（相談体制の充実）</a:t>
              </a:r>
              <a:endParaRPr kumimoji="1" lang="en-US" altLang="ja-JP" sz="2000" b="1" dirty="0">
                <a:solidFill>
                  <a:schemeClr val="tx1"/>
                </a:solidFill>
                <a:latin typeface="ＭＳ Ｐゴシック" pitchFamily="50" charset="-128"/>
                <a:ea typeface="ＭＳ Ｐゴシック" pitchFamily="50" charset="-128"/>
              </a:endParaRPr>
            </a:p>
          </p:txBody>
        </p:sp>
        <p:sp>
          <p:nvSpPr>
            <p:cNvPr id="27" name="四角形: 角を丸くする 26">
              <a:extLst>
                <a:ext uri="{FF2B5EF4-FFF2-40B4-BE49-F238E27FC236}">
                  <a16:creationId xmlns:a16="http://schemas.microsoft.com/office/drawing/2014/main" id="{9D1C18A5-6F29-7641-0A33-E5073745CC9C}"/>
                </a:ext>
              </a:extLst>
            </p:cNvPr>
            <p:cNvSpPr/>
            <p:nvPr/>
          </p:nvSpPr>
          <p:spPr>
            <a:xfrm>
              <a:off x="6501257" y="2826186"/>
              <a:ext cx="4116904" cy="73094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ＭＳ Ｐゴシック" pitchFamily="50" charset="-128"/>
                  <a:ea typeface="ＭＳ Ｐゴシック" pitchFamily="50" charset="-128"/>
                </a:rPr>
                <a:t>農業者からの農委の信頼度向上</a:t>
              </a:r>
              <a:endParaRPr lang="en-US" altLang="ja-JP" sz="2000" b="1" dirty="0">
                <a:solidFill>
                  <a:schemeClr val="tx1"/>
                </a:solidFill>
                <a:latin typeface="ＭＳ Ｐゴシック" pitchFamily="50" charset="-128"/>
                <a:ea typeface="ＭＳ Ｐゴシック" pitchFamily="50" charset="-128"/>
              </a:endParaRPr>
            </a:p>
            <a:p>
              <a:pPr algn="ctr"/>
              <a:r>
                <a:rPr lang="ja-JP" altLang="en-US" sz="2000" b="1" u="sng" dirty="0">
                  <a:solidFill>
                    <a:srgbClr val="FF0000"/>
                  </a:solidFill>
                  <a:latin typeface="ＭＳ Ｐゴシック" pitchFamily="50" charset="-128"/>
                  <a:ea typeface="ＭＳ Ｐゴシック" pitchFamily="50" charset="-128"/>
                </a:rPr>
                <a:t>家族（後継者等）</a:t>
              </a:r>
              <a:r>
                <a:rPr lang="ja-JP" altLang="en-US" sz="2000" b="1" dirty="0">
                  <a:solidFill>
                    <a:schemeClr val="tx1"/>
                  </a:solidFill>
                  <a:latin typeface="ＭＳ Ｐゴシック" pitchFamily="50" charset="-128"/>
                  <a:ea typeface="ＭＳ Ｐゴシック" pitchFamily="50" charset="-128"/>
                </a:rPr>
                <a:t>への情報の伝播</a:t>
              </a:r>
              <a:endParaRPr lang="en-US" altLang="ja-JP" sz="2000" b="1" dirty="0">
                <a:solidFill>
                  <a:schemeClr val="tx1"/>
                </a:solidFill>
                <a:latin typeface="ＭＳ Ｐゴシック" pitchFamily="50" charset="-128"/>
                <a:ea typeface="ＭＳ Ｐゴシック" pitchFamily="50" charset="-128"/>
              </a:endParaRPr>
            </a:p>
          </p:txBody>
        </p:sp>
        <p:sp>
          <p:nvSpPr>
            <p:cNvPr id="29" name="四角形: 角を丸くする 28">
              <a:extLst>
                <a:ext uri="{FF2B5EF4-FFF2-40B4-BE49-F238E27FC236}">
                  <a16:creationId xmlns:a16="http://schemas.microsoft.com/office/drawing/2014/main" id="{5320D46C-1290-73C4-9B2F-5DA6B38ED763}"/>
                </a:ext>
              </a:extLst>
            </p:cNvPr>
            <p:cNvSpPr/>
            <p:nvPr/>
          </p:nvSpPr>
          <p:spPr>
            <a:xfrm>
              <a:off x="6501257" y="3857399"/>
              <a:ext cx="4116906" cy="4487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ＭＳ Ｐゴシック" pitchFamily="50" charset="-128"/>
                  <a:ea typeface="ＭＳ Ｐゴシック" pitchFamily="50" charset="-128"/>
                </a:rPr>
                <a:t>家族で農業経営を考えるきっかけに</a:t>
              </a:r>
              <a:endParaRPr lang="en-US" altLang="ja-JP" sz="2000" b="1" dirty="0">
                <a:solidFill>
                  <a:schemeClr val="tx1"/>
                </a:solidFill>
                <a:latin typeface="ＭＳ Ｐゴシック" pitchFamily="50" charset="-128"/>
                <a:ea typeface="ＭＳ Ｐゴシック" pitchFamily="50" charset="-128"/>
              </a:endParaRPr>
            </a:p>
          </p:txBody>
        </p:sp>
        <p:cxnSp>
          <p:nvCxnSpPr>
            <p:cNvPr id="85" name="直線矢印コネクタ 84">
              <a:extLst>
                <a:ext uri="{FF2B5EF4-FFF2-40B4-BE49-F238E27FC236}">
                  <a16:creationId xmlns:a16="http://schemas.microsoft.com/office/drawing/2014/main" id="{7DABC884-28B9-D746-59DD-A64298051D22}"/>
                </a:ext>
              </a:extLst>
            </p:cNvPr>
            <p:cNvCxnSpPr>
              <a:cxnSpLocks/>
              <a:stCxn id="26" idx="2"/>
              <a:endCxn id="27" idx="0"/>
            </p:cNvCxnSpPr>
            <p:nvPr/>
          </p:nvCxnSpPr>
          <p:spPr>
            <a:xfrm>
              <a:off x="8559708" y="2527540"/>
              <a:ext cx="1" cy="298646"/>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0" name="直線矢印コネクタ 89">
              <a:extLst>
                <a:ext uri="{FF2B5EF4-FFF2-40B4-BE49-F238E27FC236}">
                  <a16:creationId xmlns:a16="http://schemas.microsoft.com/office/drawing/2014/main" id="{A01688E1-C597-A227-5051-E1C6EDCA1309}"/>
                </a:ext>
              </a:extLst>
            </p:cNvPr>
            <p:cNvCxnSpPr>
              <a:cxnSpLocks/>
              <a:stCxn id="27" idx="2"/>
              <a:endCxn id="29" idx="0"/>
            </p:cNvCxnSpPr>
            <p:nvPr/>
          </p:nvCxnSpPr>
          <p:spPr>
            <a:xfrm>
              <a:off x="8559710" y="3557135"/>
              <a:ext cx="1" cy="300264"/>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0" name="四角形: 角を丸くする 209">
              <a:extLst>
                <a:ext uri="{FF2B5EF4-FFF2-40B4-BE49-F238E27FC236}">
                  <a16:creationId xmlns:a16="http://schemas.microsoft.com/office/drawing/2014/main" id="{DE0C7890-EF5C-1FE3-CD46-A86A0B657742}"/>
                </a:ext>
              </a:extLst>
            </p:cNvPr>
            <p:cNvSpPr/>
            <p:nvPr/>
          </p:nvSpPr>
          <p:spPr>
            <a:xfrm>
              <a:off x="6501257" y="4588348"/>
              <a:ext cx="4116906" cy="44873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ＭＳ Ｐゴシック" pitchFamily="50" charset="-128"/>
                  <a:ea typeface="ＭＳ Ｐゴシック" pitchFamily="50" charset="-128"/>
                </a:rPr>
                <a:t>新規事業展開など経営の充実</a:t>
              </a:r>
              <a:endParaRPr lang="en-US" altLang="ja-JP" sz="2000" b="1" dirty="0">
                <a:solidFill>
                  <a:schemeClr val="tx1"/>
                </a:solidFill>
                <a:latin typeface="ＭＳ Ｐゴシック" pitchFamily="50" charset="-128"/>
                <a:ea typeface="ＭＳ Ｐゴシック" pitchFamily="50" charset="-128"/>
              </a:endParaRPr>
            </a:p>
          </p:txBody>
        </p:sp>
        <p:cxnSp>
          <p:nvCxnSpPr>
            <p:cNvPr id="211" name="直線矢印コネクタ 210">
              <a:extLst>
                <a:ext uri="{FF2B5EF4-FFF2-40B4-BE49-F238E27FC236}">
                  <a16:creationId xmlns:a16="http://schemas.microsoft.com/office/drawing/2014/main" id="{A5548BBA-8018-17F3-FE69-089B0E82548E}"/>
                </a:ext>
              </a:extLst>
            </p:cNvPr>
            <p:cNvCxnSpPr>
              <a:cxnSpLocks/>
              <a:stCxn id="29" idx="2"/>
              <a:endCxn id="210" idx="0"/>
            </p:cNvCxnSpPr>
            <p:nvPr/>
          </p:nvCxnSpPr>
          <p:spPr>
            <a:xfrm>
              <a:off x="8559710" y="4306133"/>
              <a:ext cx="0" cy="282215"/>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5" name="四角形: 角を丸くする 214">
              <a:extLst>
                <a:ext uri="{FF2B5EF4-FFF2-40B4-BE49-F238E27FC236}">
                  <a16:creationId xmlns:a16="http://schemas.microsoft.com/office/drawing/2014/main" id="{52112A2E-4A43-86F1-9AF9-1371AEAE311D}"/>
                </a:ext>
              </a:extLst>
            </p:cNvPr>
            <p:cNvSpPr/>
            <p:nvPr/>
          </p:nvSpPr>
          <p:spPr>
            <a:xfrm>
              <a:off x="6506326" y="5319298"/>
              <a:ext cx="4116906" cy="74352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ＭＳ Ｐゴシック" pitchFamily="50" charset="-128"/>
                  <a:ea typeface="ＭＳ Ｐゴシック" pitchFamily="50" charset="-128"/>
                </a:rPr>
                <a:t>地域農業の活性化</a:t>
              </a:r>
              <a:endParaRPr lang="en-US" altLang="ja-JP" sz="2000" b="1" dirty="0">
                <a:solidFill>
                  <a:schemeClr val="tx1"/>
                </a:solidFill>
                <a:latin typeface="ＭＳ Ｐゴシック" pitchFamily="50" charset="-128"/>
                <a:ea typeface="ＭＳ Ｐゴシック" pitchFamily="50" charset="-128"/>
              </a:endParaRPr>
            </a:p>
            <a:p>
              <a:pPr algn="ctr"/>
              <a:r>
                <a:rPr lang="ja-JP" altLang="en-US" sz="2000" b="1" dirty="0">
                  <a:solidFill>
                    <a:schemeClr val="tx1"/>
                  </a:solidFill>
                  <a:latin typeface="ＭＳ Ｐゴシック" pitchFamily="50" charset="-128"/>
                  <a:ea typeface="ＭＳ Ｐゴシック" pitchFamily="50" charset="-128"/>
                </a:rPr>
                <a:t>（地域計画の実現等へ）</a:t>
              </a:r>
              <a:endParaRPr lang="en-US" altLang="ja-JP" sz="2000" b="1" dirty="0">
                <a:solidFill>
                  <a:schemeClr val="tx1"/>
                </a:solidFill>
                <a:latin typeface="ＭＳ Ｐゴシック" pitchFamily="50" charset="-128"/>
                <a:ea typeface="ＭＳ Ｐゴシック" pitchFamily="50" charset="-128"/>
              </a:endParaRPr>
            </a:p>
          </p:txBody>
        </p:sp>
        <p:cxnSp>
          <p:nvCxnSpPr>
            <p:cNvPr id="216" name="直線矢印コネクタ 215">
              <a:extLst>
                <a:ext uri="{FF2B5EF4-FFF2-40B4-BE49-F238E27FC236}">
                  <a16:creationId xmlns:a16="http://schemas.microsoft.com/office/drawing/2014/main" id="{BDC75B8C-B05F-CD21-0880-E1315CCA5915}"/>
                </a:ext>
              </a:extLst>
            </p:cNvPr>
            <p:cNvCxnSpPr>
              <a:cxnSpLocks/>
              <a:stCxn id="210" idx="2"/>
              <a:endCxn id="215" idx="0"/>
            </p:cNvCxnSpPr>
            <p:nvPr/>
          </p:nvCxnSpPr>
          <p:spPr>
            <a:xfrm>
              <a:off x="8559710" y="5037082"/>
              <a:ext cx="5069" cy="282216"/>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407249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DB957-43EA-A4DA-DB84-47CDF8F45413}"/>
            </a:ext>
          </a:extLst>
        </p:cNvPr>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08F151AF-A6C8-6D24-0BA0-568EB6CE5848}"/>
              </a:ext>
            </a:extLst>
          </p:cNvPr>
          <p:cNvSpPr/>
          <p:nvPr/>
        </p:nvSpPr>
        <p:spPr>
          <a:xfrm>
            <a:off x="784014" y="5931284"/>
            <a:ext cx="10358247" cy="762790"/>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ＭＳ Ｐゴシック" pitchFamily="50" charset="-128"/>
                <a:ea typeface="ＭＳ Ｐゴシック" pitchFamily="50" charset="-128"/>
              </a:rPr>
              <a:t>農業委員の任命・農地利用最適化推進委員の委嘱にあたって、</a:t>
            </a:r>
            <a:endParaRPr lang="en-US" altLang="ja-JP" sz="2400" b="1" dirty="0">
              <a:latin typeface="ＭＳ Ｐゴシック" pitchFamily="50" charset="-128"/>
              <a:ea typeface="ＭＳ Ｐゴシック" pitchFamily="50" charset="-128"/>
            </a:endParaRPr>
          </a:p>
          <a:p>
            <a:pPr algn="ctr"/>
            <a:r>
              <a:rPr lang="ja-JP" altLang="en-US" sz="2400" b="1" dirty="0">
                <a:latin typeface="ＭＳ Ｐゴシック" pitchFamily="50" charset="-128"/>
                <a:ea typeface="ＭＳ Ｐゴシック" pitchFamily="50" charset="-128"/>
              </a:rPr>
              <a:t>男女共同参画社会の実現に向けたご支援とご協力をお願い申し上げます。</a:t>
            </a:r>
          </a:p>
        </p:txBody>
      </p:sp>
      <p:sp>
        <p:nvSpPr>
          <p:cNvPr id="15" name="正方形/長方形 14">
            <a:extLst>
              <a:ext uri="{FF2B5EF4-FFF2-40B4-BE49-F238E27FC236}">
                <a16:creationId xmlns:a16="http://schemas.microsoft.com/office/drawing/2014/main" id="{A37378C7-3916-0D2B-3799-C91A349FFB80}"/>
              </a:ext>
            </a:extLst>
          </p:cNvPr>
          <p:cNvSpPr/>
          <p:nvPr/>
        </p:nvSpPr>
        <p:spPr>
          <a:xfrm>
            <a:off x="6027459" y="1413211"/>
            <a:ext cx="6096000" cy="4375015"/>
          </a:xfrm>
          <a:prstGeom prst="rect">
            <a:avLst/>
          </a:prstGeom>
          <a:solidFill>
            <a:schemeClr val="bg1"/>
          </a:solidFill>
          <a:ln w="381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l"/>
            </a:pPr>
            <a:r>
              <a:rPr lang="ja-JP" altLang="en-US" sz="2000" b="1" dirty="0">
                <a:solidFill>
                  <a:srgbClr val="00B050"/>
                </a:solidFill>
                <a:latin typeface="ＭＳ Ｐゴシック" pitchFamily="50" charset="-128"/>
                <a:ea typeface="ＭＳ Ｐゴシック" pitchFamily="50" charset="-128"/>
              </a:rPr>
              <a:t>ジェンダーステレオタイプとは</a:t>
            </a:r>
            <a:endParaRPr lang="en-US" altLang="ja-JP" sz="2000" b="1" dirty="0">
              <a:solidFill>
                <a:srgbClr val="00B050"/>
              </a:solidFill>
              <a:latin typeface="ＭＳ Ｐゴシック" pitchFamily="50" charset="-128"/>
              <a:ea typeface="ＭＳ Ｐゴシック" pitchFamily="50" charset="-128"/>
            </a:endParaRPr>
          </a:p>
          <a:p>
            <a:pPr lvl="1"/>
            <a:r>
              <a:rPr lang="ja-JP" altLang="en-US" sz="2000" dirty="0">
                <a:solidFill>
                  <a:sysClr val="windowText" lastClr="000000"/>
                </a:solidFill>
                <a:latin typeface="ＭＳ Ｐゴシック" pitchFamily="50" charset="-128"/>
                <a:ea typeface="ＭＳ Ｐゴシック" pitchFamily="50" charset="-128"/>
              </a:rPr>
              <a:t>性別に関して社会に広く浸透している、固定的な思いこみ（信念）やイメージのこと</a:t>
            </a:r>
            <a:endParaRPr lang="en-US" altLang="ja-JP" sz="2000" dirty="0">
              <a:solidFill>
                <a:sysClr val="windowText" lastClr="000000"/>
              </a:solidFill>
              <a:latin typeface="ＭＳ Ｐゴシック" pitchFamily="50" charset="-128"/>
              <a:ea typeface="ＭＳ Ｐゴシック" pitchFamily="50" charset="-128"/>
            </a:endParaRPr>
          </a:p>
          <a:p>
            <a:r>
              <a:rPr lang="ja-JP" altLang="en-US" sz="2000" dirty="0">
                <a:solidFill>
                  <a:sysClr val="windowText" lastClr="000000"/>
                </a:solidFill>
                <a:latin typeface="ＭＳ Ｐゴシック" pitchFamily="50" charset="-128"/>
                <a:ea typeface="ＭＳ Ｐゴシック" pitchFamily="50" charset="-128"/>
              </a:rPr>
              <a:t>　　　　　例：</a:t>
            </a:r>
            <a:endParaRPr lang="en-US" altLang="ja-JP" sz="2000" dirty="0">
              <a:solidFill>
                <a:sysClr val="windowText" lastClr="000000"/>
              </a:solidFill>
              <a:latin typeface="ＭＳ Ｐゴシック" pitchFamily="50" charset="-128"/>
              <a:ea typeface="ＭＳ Ｐゴシック" pitchFamily="50" charset="-128"/>
            </a:endParaRPr>
          </a:p>
          <a:p>
            <a:endParaRPr lang="en-US" altLang="ja-JP" sz="2000" dirty="0">
              <a:solidFill>
                <a:sysClr val="windowText" lastClr="000000"/>
              </a:solidFill>
              <a:latin typeface="ＭＳ Ｐゴシック" pitchFamily="50" charset="-128"/>
              <a:ea typeface="ＭＳ Ｐゴシック" pitchFamily="50" charset="-128"/>
            </a:endParaRPr>
          </a:p>
          <a:p>
            <a:endParaRPr lang="en-US" altLang="ja-JP" sz="2000" dirty="0">
              <a:solidFill>
                <a:sysClr val="windowText" lastClr="000000"/>
              </a:solidFill>
              <a:latin typeface="ＭＳ Ｐゴシック" pitchFamily="50" charset="-128"/>
              <a:ea typeface="ＭＳ Ｐゴシック" pitchFamily="50" charset="-128"/>
            </a:endParaRPr>
          </a:p>
          <a:p>
            <a:endParaRPr lang="en-US" altLang="ja-JP" sz="2000" dirty="0">
              <a:solidFill>
                <a:sysClr val="windowText" lastClr="000000"/>
              </a:solidFill>
              <a:latin typeface="ＭＳ Ｐゴシック" pitchFamily="50" charset="-128"/>
              <a:ea typeface="ＭＳ Ｐゴシック" pitchFamily="50" charset="-128"/>
            </a:endParaRPr>
          </a:p>
          <a:p>
            <a:endParaRPr lang="en-US" altLang="ja-JP" sz="2000" dirty="0">
              <a:solidFill>
                <a:sysClr val="windowText" lastClr="000000"/>
              </a:solidFill>
              <a:latin typeface="ＭＳ Ｐゴシック" pitchFamily="50" charset="-128"/>
              <a:ea typeface="ＭＳ Ｐゴシック" pitchFamily="50" charset="-128"/>
            </a:endParaRPr>
          </a:p>
          <a:p>
            <a:endParaRPr lang="en-US" altLang="ja-JP" sz="2000" dirty="0">
              <a:solidFill>
                <a:sysClr val="windowText" lastClr="000000"/>
              </a:solidFill>
              <a:latin typeface="ＭＳ Ｐゴシック" pitchFamily="50" charset="-128"/>
              <a:ea typeface="ＭＳ Ｐゴシック" pitchFamily="50" charset="-128"/>
            </a:endParaRPr>
          </a:p>
          <a:p>
            <a:endParaRPr lang="en-US" altLang="ja-JP" sz="2000" dirty="0">
              <a:solidFill>
                <a:sysClr val="windowText" lastClr="000000"/>
              </a:solidFill>
              <a:latin typeface="ＭＳ Ｐゴシック" pitchFamily="50" charset="-128"/>
              <a:ea typeface="ＭＳ Ｐゴシック" pitchFamily="50" charset="-128"/>
            </a:endParaRPr>
          </a:p>
          <a:p>
            <a:r>
              <a:rPr lang="ja-JP" altLang="en-US" sz="2000" dirty="0">
                <a:solidFill>
                  <a:sysClr val="windowText" lastClr="000000"/>
                </a:solidFill>
                <a:latin typeface="ＭＳ Ｐゴシック" pitchFamily="50" charset="-128"/>
                <a:ea typeface="ＭＳ Ｐゴシック" pitchFamily="50" charset="-128"/>
              </a:rPr>
              <a:t>→ステレオタイプは行動や心理にも影響し、個人の可能性や能力を制限してしまう。</a:t>
            </a:r>
            <a:endParaRPr lang="en-US" altLang="ja-JP" sz="2000" dirty="0">
              <a:solidFill>
                <a:sysClr val="windowText" lastClr="000000"/>
              </a:solidFill>
              <a:latin typeface="ＭＳ Ｐゴシック" pitchFamily="50" charset="-128"/>
              <a:ea typeface="ＭＳ Ｐゴシック" pitchFamily="50" charset="-128"/>
            </a:endParaRPr>
          </a:p>
          <a:p>
            <a:r>
              <a:rPr lang="ja-JP" altLang="en-US" sz="2000" dirty="0">
                <a:solidFill>
                  <a:sysClr val="windowText" lastClr="000000"/>
                </a:solidFill>
                <a:latin typeface="ＭＳ Ｐゴシック" pitchFamily="50" charset="-128"/>
                <a:ea typeface="ＭＳ Ｐゴシック" pitchFamily="50" charset="-128"/>
              </a:rPr>
              <a:t>→役割を固定化せず、</a:t>
            </a:r>
            <a:r>
              <a:rPr lang="ja-JP" altLang="en-US" sz="2000" dirty="0">
                <a:solidFill>
                  <a:srgbClr val="00B050"/>
                </a:solidFill>
                <a:latin typeface="ＭＳ Ｐゴシック" pitchFamily="50" charset="-128"/>
                <a:ea typeface="ＭＳ Ｐゴシック" pitchFamily="50" charset="-128"/>
              </a:rPr>
              <a:t>個人の強みや特性を生かした農業委員会活動</a:t>
            </a:r>
            <a:r>
              <a:rPr lang="ja-JP" altLang="en-US" sz="2000" dirty="0">
                <a:solidFill>
                  <a:sysClr val="windowText" lastClr="000000"/>
                </a:solidFill>
                <a:latin typeface="ＭＳ Ｐゴシック" pitchFamily="50" charset="-128"/>
                <a:ea typeface="ＭＳ Ｐゴシック" pitchFamily="50" charset="-128"/>
              </a:rPr>
              <a:t>を行っていくことが求められる。</a:t>
            </a:r>
            <a:endParaRPr lang="en-US" altLang="ja-JP" sz="2000" dirty="0">
              <a:solidFill>
                <a:sysClr val="windowText" lastClr="000000"/>
              </a:solidFill>
              <a:latin typeface="ＭＳ Ｐゴシック" pitchFamily="50" charset="-128"/>
              <a:ea typeface="ＭＳ Ｐゴシック" pitchFamily="50" charset="-128"/>
            </a:endParaRPr>
          </a:p>
        </p:txBody>
      </p:sp>
      <p:cxnSp>
        <p:nvCxnSpPr>
          <p:cNvPr id="9" name="直線コネクタ 8">
            <a:extLst>
              <a:ext uri="{FF2B5EF4-FFF2-40B4-BE49-F238E27FC236}">
                <a16:creationId xmlns:a16="http://schemas.microsoft.com/office/drawing/2014/main" id="{6F4B3E70-6428-2E96-A0C2-6A46F04D7014}"/>
              </a:ext>
            </a:extLst>
          </p:cNvPr>
          <p:cNvCxnSpPr>
            <a:cxnSpLocks/>
          </p:cNvCxnSpPr>
          <p:nvPr/>
        </p:nvCxnSpPr>
        <p:spPr>
          <a:xfrm>
            <a:off x="0" y="625462"/>
            <a:ext cx="1212346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スライド番号プレースホルダ 15">
            <a:extLst>
              <a:ext uri="{FF2B5EF4-FFF2-40B4-BE49-F238E27FC236}">
                <a16:creationId xmlns:a16="http://schemas.microsoft.com/office/drawing/2014/main" id="{FDD90394-2421-265D-6545-F8B8782B3EBB}"/>
              </a:ext>
            </a:extLst>
          </p:cNvPr>
          <p:cNvSpPr txBox="1">
            <a:spLocks/>
          </p:cNvSpPr>
          <p:nvPr/>
        </p:nvSpPr>
        <p:spPr>
          <a:xfrm>
            <a:off x="9236643" y="626766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kern="1200" baseline="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AFAFA11-AE4C-4D8C-B1DD-5B64C8B81FF2}" type="slidenum">
              <a:rPr kumimoji="1" lang="en-US" altLang="ja-JP" sz="2800" b="1"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en-US" altLang="en-US" sz="2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0" name="正方形/長方形 9">
            <a:extLst>
              <a:ext uri="{FF2B5EF4-FFF2-40B4-BE49-F238E27FC236}">
                <a16:creationId xmlns:a16="http://schemas.microsoft.com/office/drawing/2014/main" id="{814A8D40-8615-56F2-9953-67325E8100A8}"/>
              </a:ext>
            </a:extLst>
          </p:cNvPr>
          <p:cNvSpPr/>
          <p:nvPr/>
        </p:nvSpPr>
        <p:spPr>
          <a:xfrm>
            <a:off x="68540" y="1416178"/>
            <a:ext cx="5894598" cy="4375021"/>
          </a:xfrm>
          <a:prstGeom prst="rect">
            <a:avLst/>
          </a:prstGeom>
          <a:solidFill>
            <a:schemeClr val="bg1"/>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Wingdings" panose="05000000000000000000" pitchFamily="2" charset="2"/>
              <a:buChar char="l"/>
            </a:pPr>
            <a:r>
              <a:rPr lang="ja-JP" altLang="en-US" sz="2000" b="1" dirty="0">
                <a:solidFill>
                  <a:srgbClr val="0070C0"/>
                </a:solidFill>
                <a:latin typeface="ＭＳ Ｐゴシック" panose="020B0600070205080204" pitchFamily="50" charset="-128"/>
                <a:ea typeface="ＭＳ Ｐゴシック" panose="020B0600070205080204" pitchFamily="50" charset="-128"/>
              </a:rPr>
              <a:t>女性委員が活動しやすいよう意識していること</a:t>
            </a:r>
            <a:endParaRPr lang="en-US" altLang="ja-JP" sz="2000" b="1" dirty="0">
              <a:solidFill>
                <a:srgbClr val="0070C0"/>
              </a:solidFill>
              <a:latin typeface="ＭＳ Ｐゴシック" panose="020B0600070205080204" pitchFamily="50" charset="-128"/>
              <a:ea typeface="ＭＳ Ｐゴシック" panose="020B0600070205080204" pitchFamily="50" charset="-128"/>
            </a:endParaRPr>
          </a:p>
          <a:p>
            <a:pPr marL="800100" lvl="1" indent="-342900">
              <a:buFont typeface="Wingdings" panose="05000000000000000000" pitchFamily="2" charset="2"/>
              <a:buChar char="Ø"/>
            </a:pPr>
            <a:r>
              <a:rPr lang="ja-JP" altLang="en-US" sz="2000" dirty="0">
                <a:solidFill>
                  <a:sysClr val="windowText" lastClr="000000"/>
                </a:solidFill>
                <a:latin typeface="ＭＳ Ｐゴシック" panose="020B0600070205080204" pitchFamily="50" charset="-128"/>
                <a:ea typeface="ＭＳ Ｐゴシック" panose="020B0600070205080204" pitchFamily="50" charset="-128"/>
              </a:rPr>
              <a:t>総会において、新任委員にも理解してもらえるよう補足説明している</a:t>
            </a:r>
            <a:endParaRPr lang="en-US" altLang="ja-JP" sz="2000" dirty="0">
              <a:solidFill>
                <a:sysClr val="windowText" lastClr="000000"/>
              </a:solidFill>
              <a:latin typeface="ＭＳ Ｐゴシック" panose="020B0600070205080204" pitchFamily="50" charset="-128"/>
              <a:ea typeface="ＭＳ Ｐゴシック" panose="020B0600070205080204" pitchFamily="50" charset="-128"/>
            </a:endParaRPr>
          </a:p>
          <a:p>
            <a:pPr marL="800100" lvl="1" indent="-342900">
              <a:buFont typeface="Wingdings" panose="05000000000000000000" pitchFamily="2" charset="2"/>
              <a:buChar char="Ø"/>
            </a:pPr>
            <a:r>
              <a:rPr lang="ja-JP" altLang="en-US" sz="2000" dirty="0">
                <a:solidFill>
                  <a:sysClr val="windowText" lastClr="000000"/>
                </a:solidFill>
                <a:latin typeface="ＭＳ Ｐゴシック" panose="020B0600070205080204" pitchFamily="50" charset="-128"/>
                <a:ea typeface="ＭＳ Ｐゴシック" panose="020B0600070205080204" pitchFamily="50" charset="-128"/>
              </a:rPr>
              <a:t>相談しやすい雰囲気づくり。総会後の昼食会等で親睦を深める</a:t>
            </a:r>
            <a:endParaRPr lang="en-US" altLang="ja-JP" sz="2000" dirty="0">
              <a:solidFill>
                <a:sysClr val="windowText" lastClr="000000"/>
              </a:solidFill>
              <a:latin typeface="ＭＳ Ｐゴシック" panose="020B0600070205080204" pitchFamily="50" charset="-128"/>
              <a:ea typeface="ＭＳ Ｐゴシック" panose="020B0600070205080204" pitchFamily="50" charset="-128"/>
            </a:endParaRPr>
          </a:p>
          <a:p>
            <a:pPr marL="800100" lvl="1" indent="-342900">
              <a:buFont typeface="Wingdings" panose="05000000000000000000" pitchFamily="2" charset="2"/>
              <a:buChar char="Ø"/>
            </a:pPr>
            <a:r>
              <a:rPr lang="en-US" altLang="ja-JP" sz="2000" dirty="0">
                <a:solidFill>
                  <a:sysClr val="windowText" lastClr="000000"/>
                </a:solidFill>
                <a:latin typeface="ＭＳ Ｐゴシック" panose="020B0600070205080204" pitchFamily="50" charset="-128"/>
                <a:ea typeface="ＭＳ Ｐゴシック" panose="020B0600070205080204" pitchFamily="50" charset="-128"/>
              </a:rPr>
              <a:t>LINE</a:t>
            </a:r>
            <a:r>
              <a:rPr lang="ja-JP" altLang="en-US" sz="2000" dirty="0">
                <a:solidFill>
                  <a:sysClr val="windowText" lastClr="000000"/>
                </a:solidFill>
                <a:latin typeface="ＭＳ Ｐゴシック" panose="020B0600070205080204" pitchFamily="50" charset="-128"/>
                <a:ea typeface="ＭＳ Ｐゴシック" panose="020B0600070205080204" pitchFamily="50" charset="-128"/>
              </a:rPr>
              <a:t>で日頃からコミュニケーションをとる</a:t>
            </a:r>
            <a:endParaRPr lang="en-US" altLang="ja-JP" sz="2000" dirty="0">
              <a:solidFill>
                <a:sysClr val="windowText" lastClr="000000"/>
              </a:solidFill>
              <a:latin typeface="ＭＳ Ｐゴシック" panose="020B0600070205080204" pitchFamily="50" charset="-128"/>
              <a:ea typeface="ＭＳ Ｐゴシック" panose="020B0600070205080204" pitchFamily="50" charset="-128"/>
            </a:endParaRPr>
          </a:p>
          <a:p>
            <a:pPr marL="800100" lvl="1" indent="-342900">
              <a:buFont typeface="Wingdings" panose="05000000000000000000" pitchFamily="2" charset="2"/>
              <a:buChar char="Ø"/>
            </a:pPr>
            <a:r>
              <a:rPr lang="ja-JP" altLang="en-US" sz="2000" dirty="0">
                <a:solidFill>
                  <a:sysClr val="windowText" lastClr="000000"/>
                </a:solidFill>
                <a:latin typeface="ＭＳ Ｐゴシック" pitchFamily="50" charset="-128"/>
                <a:ea typeface="ＭＳ Ｐゴシック" pitchFamily="50" charset="-128"/>
              </a:rPr>
              <a:t>研修会や座談会への参加を呼びかけ</a:t>
            </a:r>
            <a:endParaRPr lang="en-US" altLang="ja-JP" sz="2000" dirty="0">
              <a:solidFill>
                <a:sysClr val="windowText" lastClr="000000"/>
              </a:solidFill>
              <a:latin typeface="ＭＳ Ｐゴシック" pitchFamily="50" charset="-128"/>
              <a:ea typeface="ＭＳ Ｐゴシック" pitchFamily="50" charset="-128"/>
            </a:endParaRPr>
          </a:p>
          <a:p>
            <a:pPr marL="800100" lvl="1" indent="-342900">
              <a:buFont typeface="Wingdings" panose="05000000000000000000" pitchFamily="2" charset="2"/>
              <a:buChar char="Ø"/>
            </a:pPr>
            <a:r>
              <a:rPr lang="ja-JP" altLang="en-US" sz="2000" dirty="0">
                <a:solidFill>
                  <a:sysClr val="windowText" lastClr="000000"/>
                </a:solidFill>
                <a:latin typeface="ＭＳ Ｐゴシック" panose="020B0600070205080204" pitchFamily="50" charset="-128"/>
                <a:ea typeface="ＭＳ Ｐゴシック" panose="020B0600070205080204" pitchFamily="50" charset="-128"/>
              </a:rPr>
              <a:t>女性委員の活躍の場を広げる</a:t>
            </a:r>
            <a:endParaRPr lang="en-US" altLang="ja-JP" sz="2000" dirty="0">
              <a:solidFill>
                <a:sysClr val="windowText" lastClr="000000"/>
              </a:solidFill>
              <a:latin typeface="ＭＳ Ｐゴシック" pitchFamily="50" charset="-128"/>
              <a:ea typeface="ＭＳ Ｐゴシック" pitchFamily="50" charset="-128"/>
            </a:endParaRPr>
          </a:p>
          <a:p>
            <a:pPr marL="800100" lvl="1" indent="-342900">
              <a:buFont typeface="Wingdings" panose="05000000000000000000" pitchFamily="2" charset="2"/>
              <a:buChar char="Ø"/>
            </a:pPr>
            <a:endParaRPr lang="en-US" altLang="ja-JP" sz="2000" dirty="0">
              <a:solidFill>
                <a:sysClr val="windowText" lastClr="000000"/>
              </a:solidFill>
              <a:latin typeface="ＭＳ Ｐゴシック" pitchFamily="50" charset="-128"/>
              <a:ea typeface="ＭＳ Ｐゴシック" pitchFamily="50" charset="-128"/>
            </a:endParaRPr>
          </a:p>
          <a:p>
            <a:pPr marL="342900" indent="-342900">
              <a:buFont typeface="Wingdings" panose="05000000000000000000" pitchFamily="2" charset="2"/>
              <a:buChar char="l"/>
            </a:pPr>
            <a:r>
              <a:rPr lang="ja-JP" altLang="en-US" sz="2000" b="1" dirty="0">
                <a:solidFill>
                  <a:srgbClr val="0070C0"/>
                </a:solidFill>
                <a:latin typeface="ＭＳ Ｐゴシック" panose="020B0600070205080204" pitchFamily="50" charset="-128"/>
                <a:ea typeface="ＭＳ Ｐゴシック" panose="020B0600070205080204" pitchFamily="50" charset="-128"/>
              </a:rPr>
              <a:t>女性委員の登用を進めるために必要なこと</a:t>
            </a:r>
            <a:endParaRPr lang="en-US" altLang="ja-JP" sz="2000" b="1" dirty="0">
              <a:solidFill>
                <a:srgbClr val="0070C0"/>
              </a:solidFill>
              <a:latin typeface="ＭＳ Ｐゴシック" panose="020B0600070205080204" pitchFamily="50" charset="-128"/>
              <a:ea typeface="ＭＳ Ｐゴシック" panose="020B0600070205080204" pitchFamily="50" charset="-128"/>
            </a:endParaRPr>
          </a:p>
          <a:p>
            <a:pPr marL="800100" lvl="1" indent="-342900">
              <a:buFont typeface="Wingdings" panose="05000000000000000000" pitchFamily="2" charset="2"/>
              <a:buChar char="Ø"/>
            </a:pPr>
            <a:r>
              <a:rPr lang="ja-JP" altLang="en-US" sz="2000" dirty="0">
                <a:solidFill>
                  <a:sysClr val="windowText" lastClr="000000"/>
                </a:solidFill>
                <a:latin typeface="ＭＳ Ｐゴシック" panose="020B0600070205080204" pitchFamily="50" charset="-128"/>
                <a:ea typeface="ＭＳ Ｐゴシック" panose="020B0600070205080204" pitchFamily="50" charset="-128"/>
              </a:rPr>
              <a:t>男性・家族・地域の理解</a:t>
            </a:r>
            <a:endParaRPr lang="en-US" altLang="ja-JP" sz="2000" dirty="0">
              <a:solidFill>
                <a:sysClr val="windowText" lastClr="000000"/>
              </a:solidFill>
              <a:latin typeface="ＭＳ Ｐゴシック" panose="020B0600070205080204" pitchFamily="50" charset="-128"/>
              <a:ea typeface="ＭＳ Ｐゴシック" panose="020B0600070205080204" pitchFamily="50" charset="-128"/>
            </a:endParaRPr>
          </a:p>
          <a:p>
            <a:pPr marL="800100" lvl="1" indent="-342900">
              <a:buFont typeface="Wingdings" panose="05000000000000000000" pitchFamily="2" charset="2"/>
              <a:buChar char="Ø"/>
            </a:pPr>
            <a:r>
              <a:rPr lang="ja-JP" altLang="en-US" sz="2000" dirty="0">
                <a:solidFill>
                  <a:sysClr val="windowText" lastClr="000000"/>
                </a:solidFill>
                <a:latin typeface="ＭＳ Ｐゴシック" panose="020B0600070205080204" pitchFamily="50" charset="-128"/>
                <a:ea typeface="ＭＳ Ｐゴシック" panose="020B0600070205080204" pitchFamily="50" charset="-128"/>
              </a:rPr>
              <a:t>農業委員会活動の周知</a:t>
            </a:r>
            <a:endParaRPr lang="en-US" altLang="ja-JP" sz="2000" dirty="0">
              <a:solidFill>
                <a:sysClr val="windowText" lastClr="000000"/>
              </a:solidFill>
              <a:latin typeface="ＭＳ Ｐゴシック" panose="020B0600070205080204" pitchFamily="50" charset="-128"/>
              <a:ea typeface="ＭＳ Ｐゴシック" panose="020B0600070205080204" pitchFamily="50" charset="-128"/>
            </a:endParaRPr>
          </a:p>
          <a:p>
            <a:pPr marL="800100" lvl="1" indent="-342900">
              <a:buFont typeface="Wingdings" panose="05000000000000000000" pitchFamily="2" charset="2"/>
              <a:buChar char="Ø"/>
            </a:pPr>
            <a:r>
              <a:rPr lang="ja-JP" altLang="en-US" sz="2000" dirty="0">
                <a:solidFill>
                  <a:sysClr val="windowText" lastClr="000000"/>
                </a:solidFill>
                <a:latin typeface="ＭＳ Ｐゴシック" panose="020B0600070205080204" pitchFamily="50" charset="-128"/>
                <a:ea typeface="ＭＳ Ｐゴシック" panose="020B0600070205080204" pitchFamily="50" charset="-128"/>
              </a:rPr>
              <a:t>女性農業者同士の交流</a:t>
            </a:r>
            <a:endParaRPr lang="en-US" altLang="ja-JP" sz="2000" dirty="0">
              <a:solidFill>
                <a:sysClr val="windowText" lastClr="000000"/>
              </a:solidFill>
              <a:latin typeface="ＭＳ Ｐゴシック" panose="020B0600070205080204" pitchFamily="50" charset="-128"/>
              <a:ea typeface="ＭＳ Ｐゴシック" panose="020B0600070205080204" pitchFamily="50" charset="-128"/>
            </a:endParaRPr>
          </a:p>
          <a:p>
            <a:pPr marL="800100" lvl="1" indent="-342900">
              <a:buFont typeface="Wingdings" panose="05000000000000000000" pitchFamily="2" charset="2"/>
              <a:buChar char="Ø"/>
            </a:pPr>
            <a:r>
              <a:rPr lang="ja-JP" altLang="en-US" sz="2000" dirty="0">
                <a:solidFill>
                  <a:sysClr val="windowText" lastClr="000000"/>
                </a:solidFill>
                <a:latin typeface="ＭＳ Ｐゴシック" panose="020B0600070205080204" pitchFamily="50" charset="-128"/>
                <a:ea typeface="ＭＳ Ｐゴシック" panose="020B0600070205080204" pitchFamily="50" charset="-128"/>
              </a:rPr>
              <a:t>委員候補者の掘り起こし</a:t>
            </a:r>
            <a:endParaRPr lang="en-US" altLang="ja-JP" sz="200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6AAF62B7-7356-954F-EA42-59CC947C0FBD}"/>
              </a:ext>
            </a:extLst>
          </p:cNvPr>
          <p:cNvSpPr txBox="1"/>
          <p:nvPr/>
        </p:nvSpPr>
        <p:spPr>
          <a:xfrm>
            <a:off x="0" y="151509"/>
            <a:ext cx="12192000" cy="461665"/>
          </a:xfrm>
          <a:prstGeom prst="rect">
            <a:avLst/>
          </a:prstGeom>
          <a:noFill/>
        </p:spPr>
        <p:txBody>
          <a:bodyPr wrap="square" rtlCol="0">
            <a:spAutoFit/>
          </a:bodyPr>
          <a:lstStyle/>
          <a:p>
            <a:pPr lvl="0" defTabSz="457200">
              <a:defRPr/>
            </a:pPr>
            <a:r>
              <a:rPr lang="ja-JP" altLang="en-US" sz="2400" b="1" dirty="0">
                <a:solidFill>
                  <a:prstClr val="black"/>
                </a:solidFill>
                <a:latin typeface="メイリオ" pitchFamily="50" charset="-128"/>
                <a:ea typeface="メイリオ" pitchFamily="50" charset="-128"/>
              </a:rPr>
              <a:t>　２．女性委員の登用を進めるために必要な</a:t>
            </a:r>
            <a:r>
              <a:rPr lang="ja-JP" altLang="en-US" sz="2400" b="1">
                <a:solidFill>
                  <a:prstClr val="black"/>
                </a:solidFill>
                <a:latin typeface="メイリオ" pitchFamily="50" charset="-128"/>
                <a:ea typeface="メイリオ" pitchFamily="50" charset="-128"/>
              </a:rPr>
              <a:t>こと　</a:t>
            </a:r>
            <a:r>
              <a:rPr lang="ja-JP" altLang="en-US" sz="2000" b="1">
                <a:solidFill>
                  <a:prstClr val="black"/>
                </a:solidFill>
                <a:latin typeface="メイリオ" pitchFamily="50" charset="-128"/>
                <a:ea typeface="メイリオ" pitchFamily="50" charset="-128"/>
              </a:rPr>
              <a:t>男女共同参画社会の実現に向けて</a:t>
            </a:r>
            <a:endParaRPr lang="ja-JP" altLang="en-US" sz="2000" b="1" dirty="0">
              <a:solidFill>
                <a:prstClr val="black"/>
              </a:solidFill>
              <a:latin typeface="メイリオ" pitchFamily="50" charset="-128"/>
              <a:ea typeface="メイリオ" pitchFamily="50" charset="-128"/>
            </a:endParaRPr>
          </a:p>
        </p:txBody>
      </p:sp>
      <p:graphicFrame>
        <p:nvGraphicFramePr>
          <p:cNvPr id="5" name="表 4">
            <a:extLst>
              <a:ext uri="{FF2B5EF4-FFF2-40B4-BE49-F238E27FC236}">
                <a16:creationId xmlns:a16="http://schemas.microsoft.com/office/drawing/2014/main" id="{30BE0293-449B-F27A-2CC6-CA32EA77F152}"/>
              </a:ext>
            </a:extLst>
          </p:cNvPr>
          <p:cNvGraphicFramePr>
            <a:graphicFrameLocks noGrp="1"/>
          </p:cNvGraphicFramePr>
          <p:nvPr>
            <p:extLst>
              <p:ext uri="{D42A27DB-BD31-4B8C-83A1-F6EECF244321}">
                <p14:modId xmlns:p14="http://schemas.microsoft.com/office/powerpoint/2010/main" val="3960141392"/>
              </p:ext>
            </p:extLst>
          </p:nvPr>
        </p:nvGraphicFramePr>
        <p:xfrm>
          <a:off x="7613085" y="2501900"/>
          <a:ext cx="2924747" cy="1854200"/>
        </p:xfrm>
        <a:graphic>
          <a:graphicData uri="http://schemas.openxmlformats.org/drawingml/2006/table">
            <a:tbl>
              <a:tblPr firstRow="1" bandRow="1">
                <a:tableStyleId>{5940675A-B579-460E-94D1-54222C63F5DA}</a:tableStyleId>
              </a:tblPr>
              <a:tblGrid>
                <a:gridCol w="1213853">
                  <a:extLst>
                    <a:ext uri="{9D8B030D-6E8A-4147-A177-3AD203B41FA5}">
                      <a16:colId xmlns:a16="http://schemas.microsoft.com/office/drawing/2014/main" val="2148003457"/>
                    </a:ext>
                  </a:extLst>
                </a:gridCol>
                <a:gridCol w="497492">
                  <a:extLst>
                    <a:ext uri="{9D8B030D-6E8A-4147-A177-3AD203B41FA5}">
                      <a16:colId xmlns:a16="http://schemas.microsoft.com/office/drawing/2014/main" val="1478610882"/>
                    </a:ext>
                  </a:extLst>
                </a:gridCol>
                <a:gridCol w="1213402">
                  <a:extLst>
                    <a:ext uri="{9D8B030D-6E8A-4147-A177-3AD203B41FA5}">
                      <a16:colId xmlns:a16="http://schemas.microsoft.com/office/drawing/2014/main" val="1371245132"/>
                    </a:ext>
                  </a:extLst>
                </a:gridCol>
              </a:tblGrid>
              <a:tr h="370840">
                <a:tc>
                  <a:txBody>
                    <a:bodyPr/>
                    <a:lstStyle/>
                    <a:p>
                      <a:pPr algn="ctr"/>
                      <a:r>
                        <a:rPr kumimoji="1" lang="ja-JP" altLang="en-US" sz="1800" b="1" dirty="0"/>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b="1" dirty="0"/>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4219643134"/>
                  </a:ext>
                </a:extLst>
              </a:tr>
              <a:tr h="370840">
                <a:tc>
                  <a:txBody>
                    <a:bodyPr/>
                    <a:lstStyle/>
                    <a:p>
                      <a:pPr algn="ctr"/>
                      <a:r>
                        <a:rPr kumimoji="1" lang="ja-JP" altLang="en-US" sz="1800" dirty="0"/>
                        <a:t>仕事</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ja-JP" altLang="en-US" sz="18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dirty="0"/>
                        <a:t>育児</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5900865"/>
                  </a:ext>
                </a:extLst>
              </a:tr>
              <a:tr h="370840">
                <a:tc>
                  <a:txBody>
                    <a:bodyPr/>
                    <a:lstStyle/>
                    <a:p>
                      <a:pPr algn="ctr"/>
                      <a:r>
                        <a:rPr kumimoji="1" lang="ja-JP" altLang="en-US" sz="1800" dirty="0"/>
                        <a:t>理系</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dirty="0"/>
                        <a:t>文系</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69357764"/>
                  </a:ext>
                </a:extLst>
              </a:tr>
              <a:tr h="370840">
                <a:tc>
                  <a:txBody>
                    <a:bodyPr/>
                    <a:lstStyle/>
                    <a:p>
                      <a:pPr algn="ctr"/>
                      <a:r>
                        <a:rPr kumimoji="1" lang="ja-JP" altLang="en-US" sz="1800" dirty="0"/>
                        <a:t>青色</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kumimoji="1" lang="ja-JP" altLang="en-US" sz="18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800" dirty="0"/>
                        <a:t>ピンク色</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524958"/>
                  </a:ext>
                </a:extLst>
              </a:tr>
              <a:tr h="370840">
                <a:tc gridSpan="3">
                  <a:txBody>
                    <a:bodyPr/>
                    <a:lstStyle/>
                    <a:p>
                      <a:pPr algn="ctr"/>
                      <a:r>
                        <a:rPr kumimoji="1" lang="ja-JP" altLang="en-US" sz="1800" dirty="0"/>
                        <a:t>男</a:t>
                      </a:r>
                      <a:r>
                        <a:rPr kumimoji="1" lang="en-US" altLang="ja-JP" sz="1800" dirty="0"/>
                        <a:t>/</a:t>
                      </a:r>
                      <a:r>
                        <a:rPr kumimoji="1" lang="ja-JP" altLang="en-US" sz="1800" dirty="0"/>
                        <a:t>女らしさ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23912"/>
                  </a:ext>
                </a:extLst>
              </a:tr>
            </a:tbl>
          </a:graphicData>
        </a:graphic>
      </p:graphicFrame>
      <p:sp>
        <p:nvSpPr>
          <p:cNvPr id="7" name="四角形: 角を丸くする 6">
            <a:extLst>
              <a:ext uri="{FF2B5EF4-FFF2-40B4-BE49-F238E27FC236}">
                <a16:creationId xmlns:a16="http://schemas.microsoft.com/office/drawing/2014/main" id="{35763F94-FF3D-F153-84EB-7ED7DB29D8DF}"/>
              </a:ext>
            </a:extLst>
          </p:cNvPr>
          <p:cNvSpPr/>
          <p:nvPr/>
        </p:nvSpPr>
        <p:spPr>
          <a:xfrm>
            <a:off x="68540" y="692539"/>
            <a:ext cx="5894598" cy="650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latin typeface="ＭＳ Ｐゴシック" pitchFamily="50" charset="-128"/>
                <a:ea typeface="ＭＳ Ｐゴシック" pitchFamily="50" charset="-128"/>
              </a:rPr>
              <a:t>R6</a:t>
            </a:r>
            <a:r>
              <a:rPr kumimoji="1" lang="ja-JP" altLang="en-US" sz="2000" b="1" dirty="0">
                <a:latin typeface="ＭＳ Ｐゴシック" pitchFamily="50" charset="-128"/>
                <a:ea typeface="ＭＳ Ｐゴシック" pitchFamily="50" charset="-128"/>
              </a:rPr>
              <a:t>女性の農業委員会会長・会長職務代理者への</a:t>
            </a:r>
            <a:endParaRPr kumimoji="1" lang="en-US" altLang="ja-JP" sz="2000" b="1" dirty="0">
              <a:latin typeface="ＭＳ Ｐゴシック" pitchFamily="50" charset="-128"/>
              <a:ea typeface="ＭＳ Ｐゴシック" pitchFamily="50" charset="-128"/>
            </a:endParaRPr>
          </a:p>
          <a:p>
            <a:pPr algn="ctr"/>
            <a:r>
              <a:rPr kumimoji="1" lang="ja-JP" altLang="en-US" sz="2000" b="1" dirty="0">
                <a:latin typeface="ＭＳ Ｐゴシック" pitchFamily="50" charset="-128"/>
                <a:ea typeface="ＭＳ Ｐゴシック" pitchFamily="50" charset="-128"/>
              </a:rPr>
              <a:t>アンケートの回答（一部抜粋）</a:t>
            </a:r>
          </a:p>
        </p:txBody>
      </p:sp>
      <p:sp>
        <p:nvSpPr>
          <p:cNvPr id="8" name="四角形: 角を丸くする 7">
            <a:extLst>
              <a:ext uri="{FF2B5EF4-FFF2-40B4-BE49-F238E27FC236}">
                <a16:creationId xmlns:a16="http://schemas.microsoft.com/office/drawing/2014/main" id="{1029DC8F-B4EE-91DD-6D5A-0C0F6521F896}"/>
              </a:ext>
            </a:extLst>
          </p:cNvPr>
          <p:cNvSpPr/>
          <p:nvPr/>
        </p:nvSpPr>
        <p:spPr>
          <a:xfrm>
            <a:off x="6027460" y="692538"/>
            <a:ext cx="6096000" cy="659389"/>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ＭＳ Ｐゴシック" pitchFamily="50" charset="-128"/>
                <a:ea typeface="ＭＳ Ｐゴシック" pitchFamily="50" charset="-128"/>
              </a:rPr>
              <a:t>ジェンダーステレオタイプの解消</a:t>
            </a:r>
          </a:p>
        </p:txBody>
      </p:sp>
    </p:spTree>
    <p:extLst>
      <p:ext uri="{BB962C8B-B14F-4D97-AF65-F5344CB8AC3E}">
        <p14:creationId xmlns:p14="http://schemas.microsoft.com/office/powerpoint/2010/main" val="118948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B6F3EDEA-741F-DC45-DD41-0F48FE483213}"/>
              </a:ext>
            </a:extLst>
          </p:cNvPr>
          <p:cNvGrpSpPr/>
          <p:nvPr/>
        </p:nvGrpSpPr>
        <p:grpSpPr>
          <a:xfrm>
            <a:off x="8124282" y="724812"/>
            <a:ext cx="3858376" cy="5981679"/>
            <a:chOff x="8121469" y="724812"/>
            <a:chExt cx="3858376" cy="5981679"/>
          </a:xfrm>
        </p:grpSpPr>
        <p:sp>
          <p:nvSpPr>
            <p:cNvPr id="25" name="四角形: 角を丸くする 24">
              <a:extLst>
                <a:ext uri="{FF2B5EF4-FFF2-40B4-BE49-F238E27FC236}">
                  <a16:creationId xmlns:a16="http://schemas.microsoft.com/office/drawing/2014/main" id="{CDF62BB7-FFB6-EE40-8B53-CA899871DE21}"/>
                </a:ext>
              </a:extLst>
            </p:cNvPr>
            <p:cNvSpPr/>
            <p:nvPr/>
          </p:nvSpPr>
          <p:spPr>
            <a:xfrm>
              <a:off x="8121469" y="724812"/>
              <a:ext cx="3858376" cy="5981679"/>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農業委員会の女性登用促進に</a:t>
              </a:r>
              <a:endParaRPr lang="en-US" altLang="ja-JP" b="1" dirty="0">
                <a:solidFill>
                  <a:schemeClr val="tx1"/>
                </a:solidFill>
              </a:endParaRPr>
            </a:p>
            <a:p>
              <a:pPr algn="ctr"/>
              <a:r>
                <a:rPr lang="ja-JP" altLang="en-US" b="1" dirty="0">
                  <a:solidFill>
                    <a:schemeClr val="tx1"/>
                  </a:solidFill>
                </a:rPr>
                <a:t>向けた取組事例（農水省）</a:t>
              </a:r>
            </a:p>
            <a:p>
              <a:pPr>
                <a:spcBef>
                  <a:spcPts val="600"/>
                </a:spcBef>
              </a:pPr>
              <a:r>
                <a:rPr lang="en-US" altLang="ja-JP" dirty="0">
                  <a:solidFill>
                    <a:schemeClr val="tx1"/>
                  </a:solidFill>
                </a:rPr>
                <a:t>【</a:t>
              </a:r>
              <a:r>
                <a:rPr lang="ja-JP" altLang="en-US" dirty="0">
                  <a:solidFill>
                    <a:schemeClr val="tx1"/>
                  </a:solidFill>
                </a:rPr>
                <a:t>掲載内容</a:t>
              </a:r>
              <a:r>
                <a:rPr lang="en-US" altLang="ja-JP" dirty="0">
                  <a:solidFill>
                    <a:schemeClr val="tx1"/>
                  </a:solidFill>
                </a:rPr>
                <a:t>】</a:t>
              </a:r>
            </a:p>
            <a:p>
              <a:pPr marL="285750" indent="-285750">
                <a:spcBef>
                  <a:spcPts val="600"/>
                </a:spcBef>
                <a:buFont typeface="Arial" panose="020B0604020202020204" pitchFamily="34" charset="0"/>
                <a:buChar char="•"/>
              </a:pPr>
              <a:r>
                <a:rPr lang="ja-JP" altLang="en-US" dirty="0">
                  <a:solidFill>
                    <a:schemeClr val="tx1"/>
                  </a:solidFill>
                </a:rPr>
                <a:t>農委の取組事例（８市町）</a:t>
              </a:r>
              <a:endParaRPr lang="en-US" altLang="ja-JP" dirty="0">
                <a:solidFill>
                  <a:schemeClr val="tx1"/>
                </a:solidFill>
              </a:endParaRPr>
            </a:p>
            <a:p>
              <a:pPr>
                <a:spcBef>
                  <a:spcPts val="600"/>
                </a:spcBef>
              </a:pPr>
              <a:endParaRPr lang="en-US" altLang="ja-JP" dirty="0">
                <a:solidFill>
                  <a:schemeClr val="tx1"/>
                </a:solidFill>
              </a:endParaRPr>
            </a:p>
            <a:p>
              <a:pPr>
                <a:spcBef>
                  <a:spcPts val="600"/>
                </a:spcBef>
              </a:pPr>
              <a:endParaRPr lang="en-US" altLang="ja-JP" dirty="0">
                <a:solidFill>
                  <a:schemeClr val="tx1"/>
                </a:solidFill>
              </a:endParaRPr>
            </a:p>
            <a:p>
              <a:pPr marL="285750" indent="-285750">
                <a:spcBef>
                  <a:spcPts val="600"/>
                </a:spcBef>
                <a:buFont typeface="Arial" panose="020B0604020202020204" pitchFamily="34" charset="0"/>
                <a:buChar char="•"/>
              </a:pPr>
              <a:endParaRPr lang="en-US" altLang="ja-JP" dirty="0">
                <a:solidFill>
                  <a:schemeClr val="tx1"/>
                </a:solidFill>
              </a:endParaRPr>
            </a:p>
            <a:p>
              <a:pPr marL="285750" indent="-285750">
                <a:spcBef>
                  <a:spcPts val="600"/>
                </a:spcBef>
                <a:buFont typeface="Arial" panose="020B0604020202020204" pitchFamily="34" charset="0"/>
                <a:buChar char="•"/>
              </a:pPr>
              <a:endParaRPr lang="en-US" altLang="ja-JP"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a:p>
              <a:pPr marL="285750" indent="-285750">
                <a:buFont typeface="Arial" panose="020B0604020202020204" pitchFamily="34" charset="0"/>
                <a:buChar char="•"/>
              </a:pPr>
              <a:endParaRPr lang="en-US" altLang="ja-JP"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a:p>
              <a:pPr marL="285750" indent="-285750">
                <a:buFont typeface="Arial" panose="020B0604020202020204" pitchFamily="34" charset="0"/>
                <a:buChar char="•"/>
              </a:pPr>
              <a:endParaRPr lang="en-US" altLang="ja-JP"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a:p>
              <a:pPr marL="285750" indent="-285750">
                <a:buFont typeface="Arial" panose="020B0604020202020204" pitchFamily="34" charset="0"/>
                <a:buChar char="•"/>
              </a:pPr>
              <a:endParaRPr lang="en-US" altLang="ja-JP"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a:p>
              <a:pPr marL="285750" indent="-285750">
                <a:buFont typeface="Arial" panose="020B0604020202020204" pitchFamily="34" charset="0"/>
                <a:buChar char="•"/>
              </a:pPr>
              <a:endParaRPr lang="en-US" altLang="ja-JP"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a:p>
              <a:pPr marL="285750" indent="-285750">
                <a:buFont typeface="Arial" panose="020B0604020202020204" pitchFamily="34" charset="0"/>
                <a:buChar char="•"/>
              </a:pPr>
              <a:endParaRPr lang="en-US" altLang="ja-JP"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p:txBody>
        </p:sp>
        <p:pic>
          <p:nvPicPr>
            <p:cNvPr id="19" name="図 18">
              <a:extLst>
                <a:ext uri="{FF2B5EF4-FFF2-40B4-BE49-F238E27FC236}">
                  <a16:creationId xmlns:a16="http://schemas.microsoft.com/office/drawing/2014/main" id="{38E34886-50B1-20E9-20C9-53045E5DE2E0}"/>
                </a:ext>
              </a:extLst>
            </p:cNvPr>
            <p:cNvPicPr>
              <a:picLocks noChangeAspect="1"/>
            </p:cNvPicPr>
            <p:nvPr/>
          </p:nvPicPr>
          <p:blipFill>
            <a:blip r:embed="rId3"/>
            <a:stretch>
              <a:fillRect/>
            </a:stretch>
          </p:blipFill>
          <p:spPr>
            <a:xfrm>
              <a:off x="8317737" y="2286856"/>
              <a:ext cx="3465840" cy="3097443"/>
            </a:xfrm>
            <a:prstGeom prst="rect">
              <a:avLst/>
            </a:prstGeom>
          </p:spPr>
        </p:pic>
        <p:pic>
          <p:nvPicPr>
            <p:cNvPr id="23" name="Picture 6">
              <a:extLst>
                <a:ext uri="{FF2B5EF4-FFF2-40B4-BE49-F238E27FC236}">
                  <a16:creationId xmlns:a16="http://schemas.microsoft.com/office/drawing/2014/main" id="{EE262315-6313-0724-961C-5F4E90B329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8937" y="5384299"/>
              <a:ext cx="1248491" cy="124849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5" name="直線コネクタ 14">
            <a:extLst>
              <a:ext uri="{FF2B5EF4-FFF2-40B4-BE49-F238E27FC236}">
                <a16:creationId xmlns:a16="http://schemas.microsoft.com/office/drawing/2014/main" id="{62A6492E-8751-FB46-3562-8805D5035B43}"/>
              </a:ext>
            </a:extLst>
          </p:cNvPr>
          <p:cNvCxnSpPr>
            <a:cxnSpLocks/>
          </p:cNvCxnSpPr>
          <p:nvPr/>
        </p:nvCxnSpPr>
        <p:spPr>
          <a:xfrm>
            <a:off x="1" y="634208"/>
            <a:ext cx="1212346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9E7782F6-D6B9-C84B-F8AD-4C2CD6163A3D}"/>
              </a:ext>
            </a:extLst>
          </p:cNvPr>
          <p:cNvSpPr txBox="1"/>
          <p:nvPr/>
        </p:nvSpPr>
        <p:spPr>
          <a:xfrm>
            <a:off x="0" y="151509"/>
            <a:ext cx="12192000" cy="461665"/>
          </a:xfrm>
          <a:prstGeom prst="rect">
            <a:avLst/>
          </a:prstGeom>
          <a:noFill/>
        </p:spPr>
        <p:txBody>
          <a:bodyPr wrap="square" rtlCol="0">
            <a:spAutoFit/>
          </a:bodyPr>
          <a:lstStyle/>
          <a:p>
            <a:pPr lvl="0" defTabSz="457200">
              <a:defRPr/>
            </a:pPr>
            <a:r>
              <a:rPr lang="ja-JP" altLang="en-US" sz="2400" b="1" dirty="0">
                <a:solidFill>
                  <a:prstClr val="black"/>
                </a:solidFill>
                <a:latin typeface="メイリオ" pitchFamily="50" charset="-128"/>
                <a:ea typeface="メイリオ" pitchFamily="50" charset="-128"/>
              </a:rPr>
              <a:t>　</a:t>
            </a:r>
            <a:r>
              <a:rPr lang="en-US" altLang="ja-JP" sz="2400" b="1" dirty="0">
                <a:solidFill>
                  <a:prstClr val="black"/>
                </a:solidFill>
                <a:latin typeface="メイリオ" pitchFamily="50" charset="-128"/>
                <a:ea typeface="メイリオ" pitchFamily="50" charset="-128"/>
              </a:rPr>
              <a:t>【</a:t>
            </a:r>
            <a:r>
              <a:rPr lang="ja-JP" altLang="en-US" sz="2400" b="1" dirty="0">
                <a:solidFill>
                  <a:prstClr val="black"/>
                </a:solidFill>
                <a:latin typeface="メイリオ" pitchFamily="50" charset="-128"/>
                <a:ea typeface="メイリオ" pitchFamily="50" charset="-128"/>
              </a:rPr>
              <a:t>参考</a:t>
            </a:r>
            <a:r>
              <a:rPr lang="en-US" altLang="ja-JP" sz="2400" b="1" dirty="0">
                <a:solidFill>
                  <a:prstClr val="black"/>
                </a:solidFill>
                <a:latin typeface="メイリオ" pitchFamily="50" charset="-128"/>
                <a:ea typeface="メイリオ" pitchFamily="50" charset="-128"/>
              </a:rPr>
              <a:t>】</a:t>
            </a:r>
            <a:r>
              <a:rPr lang="ja-JP" altLang="en-US" sz="2400" b="1" dirty="0">
                <a:solidFill>
                  <a:prstClr val="black"/>
                </a:solidFill>
                <a:latin typeface="メイリオ" pitchFamily="50" charset="-128"/>
                <a:ea typeface="メイリオ" pitchFamily="50" charset="-128"/>
              </a:rPr>
              <a:t>女性登用関連資料</a:t>
            </a:r>
            <a:endParaRPr lang="ja-JP" altLang="en-US" sz="2000" b="1" dirty="0">
              <a:solidFill>
                <a:prstClr val="black"/>
              </a:solidFill>
              <a:latin typeface="メイリオ" pitchFamily="50" charset="-128"/>
              <a:ea typeface="メイリオ" pitchFamily="50" charset="-128"/>
            </a:endParaRPr>
          </a:p>
        </p:txBody>
      </p:sp>
      <p:sp>
        <p:nvSpPr>
          <p:cNvPr id="17" name="スライド番号プレースホルダ 15">
            <a:extLst>
              <a:ext uri="{FF2B5EF4-FFF2-40B4-BE49-F238E27FC236}">
                <a16:creationId xmlns:a16="http://schemas.microsoft.com/office/drawing/2014/main" id="{3F3BD846-725E-C3FD-4464-8F121FDB3015}"/>
              </a:ext>
            </a:extLst>
          </p:cNvPr>
          <p:cNvSpPr txBox="1">
            <a:spLocks/>
          </p:cNvSpPr>
          <p:nvPr/>
        </p:nvSpPr>
        <p:spPr>
          <a:xfrm>
            <a:off x="9236643" y="626766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kern="1200" baseline="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AFAFA11-AE4C-4D8C-B1DD-5B64C8B81FF2}" type="slidenum">
              <a:rPr kumimoji="1" lang="en-US" altLang="ja-JP" sz="2800" b="1"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en-US" altLang="en-US" sz="2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pSp>
        <p:nvGrpSpPr>
          <p:cNvPr id="13" name="グループ化 12">
            <a:extLst>
              <a:ext uri="{FF2B5EF4-FFF2-40B4-BE49-F238E27FC236}">
                <a16:creationId xmlns:a16="http://schemas.microsoft.com/office/drawing/2014/main" id="{38333644-5B79-8EF4-E061-D33A88AE6322}"/>
              </a:ext>
            </a:extLst>
          </p:cNvPr>
          <p:cNvGrpSpPr/>
          <p:nvPr/>
        </p:nvGrpSpPr>
        <p:grpSpPr>
          <a:xfrm>
            <a:off x="212157" y="724812"/>
            <a:ext cx="3858376" cy="5981679"/>
            <a:chOff x="212157" y="724812"/>
            <a:chExt cx="3858376" cy="5981679"/>
          </a:xfrm>
        </p:grpSpPr>
        <p:sp>
          <p:nvSpPr>
            <p:cNvPr id="20" name="四角形: 角を丸くする 19">
              <a:extLst>
                <a:ext uri="{FF2B5EF4-FFF2-40B4-BE49-F238E27FC236}">
                  <a16:creationId xmlns:a16="http://schemas.microsoft.com/office/drawing/2014/main" id="{9342B2F4-786B-296A-C138-53CF36A924A8}"/>
                </a:ext>
              </a:extLst>
            </p:cNvPr>
            <p:cNvSpPr/>
            <p:nvPr/>
          </p:nvSpPr>
          <p:spPr>
            <a:xfrm>
              <a:off x="212157" y="724812"/>
              <a:ext cx="3858376" cy="5981679"/>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b="1" dirty="0">
                  <a:solidFill>
                    <a:schemeClr val="tx1"/>
                  </a:solidFill>
                </a:rPr>
                <a:t>農業委員・推進委員用</a:t>
              </a:r>
              <a:endParaRPr lang="en-US" altLang="ja-JP" b="1" dirty="0">
                <a:solidFill>
                  <a:schemeClr val="tx1"/>
                </a:solidFill>
              </a:endParaRPr>
            </a:p>
            <a:p>
              <a:pPr algn="ctr">
                <a:spcBef>
                  <a:spcPts val="600"/>
                </a:spcBef>
              </a:pPr>
              <a:r>
                <a:rPr lang="ja-JP" altLang="en-US" b="1" dirty="0">
                  <a:solidFill>
                    <a:schemeClr val="tx1"/>
                  </a:solidFill>
                </a:rPr>
                <a:t>ポータルサイト</a:t>
              </a:r>
              <a:endParaRPr kumimoji="1" lang="en-US" altLang="ja-JP" dirty="0">
                <a:solidFill>
                  <a:schemeClr val="tx1"/>
                </a:solidFill>
              </a:endParaRPr>
            </a:p>
            <a:p>
              <a:pPr>
                <a:spcBef>
                  <a:spcPts val="600"/>
                </a:spcBef>
              </a:pPr>
              <a:r>
                <a:rPr kumimoji="1" lang="en-US" altLang="ja-JP" dirty="0">
                  <a:solidFill>
                    <a:schemeClr val="tx1"/>
                  </a:solidFill>
                </a:rPr>
                <a:t>【</a:t>
              </a:r>
              <a:r>
                <a:rPr kumimoji="1" lang="ja-JP" altLang="en-US" dirty="0">
                  <a:solidFill>
                    <a:schemeClr val="tx1"/>
                  </a:solidFill>
                </a:rPr>
                <a:t>掲載内容</a:t>
              </a:r>
              <a:r>
                <a:rPr kumimoji="1" lang="en-US" altLang="ja-JP" dirty="0">
                  <a:solidFill>
                    <a:schemeClr val="tx1"/>
                  </a:solidFill>
                </a:rPr>
                <a:t>】</a:t>
              </a:r>
            </a:p>
            <a:p>
              <a:pPr marL="285750" indent="-285750">
                <a:spcBef>
                  <a:spcPts val="600"/>
                </a:spcBef>
                <a:buFont typeface="Arial" panose="020B0604020202020204" pitchFamily="34" charset="0"/>
                <a:buChar char="•"/>
              </a:pPr>
              <a:r>
                <a:rPr kumimoji="1" lang="ja-JP" altLang="en-US" dirty="0">
                  <a:solidFill>
                    <a:schemeClr val="tx1"/>
                  </a:solidFill>
                </a:rPr>
                <a:t>全国女性協の活動</a:t>
              </a:r>
              <a:endParaRPr lang="en-US" altLang="ja-JP" dirty="0">
                <a:solidFill>
                  <a:schemeClr val="tx1"/>
                </a:solidFill>
              </a:endParaRPr>
            </a:p>
            <a:p>
              <a:pPr marL="285750" indent="-285750">
                <a:spcBef>
                  <a:spcPts val="600"/>
                </a:spcBef>
                <a:buFont typeface="Arial" panose="020B0604020202020204" pitchFamily="34" charset="0"/>
                <a:buChar char="•"/>
              </a:pPr>
              <a:r>
                <a:rPr kumimoji="1" lang="ja-JP" altLang="en-US" dirty="0">
                  <a:solidFill>
                    <a:schemeClr val="tx1"/>
                  </a:solidFill>
                </a:rPr>
                <a:t>府県女性農委組織の活動</a:t>
              </a:r>
              <a:endParaRPr kumimoji="1" lang="en-US" altLang="ja-JP" dirty="0">
                <a:solidFill>
                  <a:schemeClr val="tx1"/>
                </a:solidFill>
              </a:endParaRPr>
            </a:p>
            <a:p>
              <a:pPr marL="285750" indent="-285750">
                <a:spcBef>
                  <a:spcPts val="600"/>
                </a:spcBef>
                <a:buFont typeface="Arial" panose="020B0604020202020204" pitchFamily="34" charset="0"/>
                <a:buChar char="•"/>
              </a:pPr>
              <a:r>
                <a:rPr lang="ja-JP" altLang="en-US" dirty="0">
                  <a:solidFill>
                    <a:schemeClr val="tx1"/>
                  </a:solidFill>
                </a:rPr>
                <a:t>市町村農業委員会の活動事例</a:t>
              </a:r>
              <a:endParaRPr lang="en-US" altLang="ja-JP" dirty="0">
                <a:solidFill>
                  <a:schemeClr val="tx1"/>
                </a:solidFill>
              </a:endParaRPr>
            </a:p>
            <a:p>
              <a:pPr marL="285750" indent="-285750">
                <a:spcBef>
                  <a:spcPts val="600"/>
                </a:spcBef>
                <a:buFont typeface="Arial" panose="020B0604020202020204" pitchFamily="34" charset="0"/>
                <a:buChar char="•"/>
              </a:pPr>
              <a:r>
                <a:rPr kumimoji="1" lang="ja-JP" altLang="en-US" dirty="0">
                  <a:solidFill>
                    <a:schemeClr val="tx1"/>
                  </a:solidFill>
                </a:rPr>
                <a:t>女性登用</a:t>
              </a:r>
              <a:r>
                <a:rPr lang="ja-JP" altLang="en-US" dirty="0">
                  <a:solidFill>
                    <a:schemeClr val="tx1"/>
                  </a:solidFill>
                </a:rPr>
                <a:t>の</a:t>
              </a:r>
              <a:r>
                <a:rPr kumimoji="1" lang="ja-JP" altLang="en-US" dirty="0">
                  <a:solidFill>
                    <a:schemeClr val="tx1"/>
                  </a:solidFill>
                </a:rPr>
                <a:t>関連資料</a:t>
              </a:r>
              <a:endParaRPr kumimoji="1" lang="en-US" altLang="ja-JP" dirty="0">
                <a:solidFill>
                  <a:schemeClr val="tx1"/>
                </a:solidFill>
              </a:endParaRPr>
            </a:p>
            <a:p>
              <a:pPr marL="285750" indent="-285750">
                <a:buFont typeface="Arial" panose="020B0604020202020204" pitchFamily="34" charset="0"/>
                <a:buChar char="•"/>
              </a:pPr>
              <a:endParaRPr lang="en-US" altLang="ja-JP"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a:p>
              <a:pPr marL="285750" indent="-285750">
                <a:buFont typeface="Arial" panose="020B0604020202020204" pitchFamily="34" charset="0"/>
                <a:buChar char="•"/>
              </a:pPr>
              <a:endParaRPr lang="en-US" altLang="ja-JP"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a:p>
              <a:pPr marL="285750" indent="-285750">
                <a:buFont typeface="Arial" panose="020B0604020202020204" pitchFamily="34" charset="0"/>
                <a:buChar char="•"/>
              </a:pPr>
              <a:endParaRPr lang="en-US" altLang="ja-JP"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a:p>
              <a:pPr marL="285750" indent="-285750">
                <a:buFont typeface="Arial" panose="020B0604020202020204" pitchFamily="34" charset="0"/>
                <a:buChar char="•"/>
              </a:pPr>
              <a:endParaRPr lang="en-US" altLang="ja-JP"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a:p>
              <a:pPr marL="285750" indent="-285750">
                <a:buFont typeface="Arial" panose="020B0604020202020204" pitchFamily="34" charset="0"/>
                <a:buChar char="•"/>
              </a:pPr>
              <a:endParaRPr lang="en-US" altLang="ja-JP"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a:p>
              <a:pPr marL="285750" indent="-285750">
                <a:buFont typeface="Arial" panose="020B0604020202020204" pitchFamily="34" charset="0"/>
                <a:buChar char="•"/>
              </a:pPr>
              <a:endParaRPr lang="en-US" altLang="ja-JP"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p:txBody>
        </p:sp>
        <p:pic>
          <p:nvPicPr>
            <p:cNvPr id="29" name="図 28">
              <a:extLst>
                <a:ext uri="{FF2B5EF4-FFF2-40B4-BE49-F238E27FC236}">
                  <a16:creationId xmlns:a16="http://schemas.microsoft.com/office/drawing/2014/main" id="{86829AF6-0C2D-A08C-98A5-A51602D00FA5}"/>
                </a:ext>
              </a:extLst>
            </p:cNvPr>
            <p:cNvPicPr>
              <a:picLocks noChangeAspect="1"/>
            </p:cNvPicPr>
            <p:nvPr/>
          </p:nvPicPr>
          <p:blipFill>
            <a:blip r:embed="rId5"/>
            <a:stretch>
              <a:fillRect/>
            </a:stretch>
          </p:blipFill>
          <p:spPr>
            <a:xfrm>
              <a:off x="262723" y="3284385"/>
              <a:ext cx="3723922" cy="2939407"/>
            </a:xfrm>
            <a:prstGeom prst="rect">
              <a:avLst/>
            </a:prstGeom>
          </p:spPr>
        </p:pic>
        <p:pic>
          <p:nvPicPr>
            <p:cNvPr id="1030" name="Picture 6">
              <a:extLst>
                <a:ext uri="{FF2B5EF4-FFF2-40B4-BE49-F238E27FC236}">
                  <a16:creationId xmlns:a16="http://schemas.microsoft.com/office/drawing/2014/main" id="{15AF5123-6260-030C-2451-A337D11AB8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7927" y="5334704"/>
              <a:ext cx="1248491" cy="12484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グループ化 21">
            <a:extLst>
              <a:ext uri="{FF2B5EF4-FFF2-40B4-BE49-F238E27FC236}">
                <a16:creationId xmlns:a16="http://schemas.microsoft.com/office/drawing/2014/main" id="{FAC21DD3-7D0D-3B60-5983-0B1D507F2EAD}"/>
              </a:ext>
            </a:extLst>
          </p:cNvPr>
          <p:cNvGrpSpPr/>
          <p:nvPr/>
        </p:nvGrpSpPr>
        <p:grpSpPr>
          <a:xfrm>
            <a:off x="4166985" y="727039"/>
            <a:ext cx="3858376" cy="5981679"/>
            <a:chOff x="4161381" y="717413"/>
            <a:chExt cx="3858376" cy="5981679"/>
          </a:xfrm>
        </p:grpSpPr>
        <p:sp>
          <p:nvSpPr>
            <p:cNvPr id="12" name="四角形: 角を丸くする 11">
              <a:extLst>
                <a:ext uri="{FF2B5EF4-FFF2-40B4-BE49-F238E27FC236}">
                  <a16:creationId xmlns:a16="http://schemas.microsoft.com/office/drawing/2014/main" id="{BA8BC22B-58B4-CC35-2769-B8CF6B685BFC}"/>
                </a:ext>
              </a:extLst>
            </p:cNvPr>
            <p:cNvSpPr/>
            <p:nvPr/>
          </p:nvSpPr>
          <p:spPr>
            <a:xfrm>
              <a:off x="4161381" y="717413"/>
              <a:ext cx="3858376" cy="5981679"/>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女性登用の取組事例と</a:t>
              </a:r>
              <a:endParaRPr lang="en-US" altLang="ja-JP" b="1" dirty="0">
                <a:solidFill>
                  <a:schemeClr val="tx1"/>
                </a:solidFill>
              </a:endParaRPr>
            </a:p>
            <a:p>
              <a:pPr algn="ctr"/>
              <a:r>
                <a:rPr lang="ja-JP" altLang="en-US" b="1" dirty="0">
                  <a:solidFill>
                    <a:schemeClr val="tx1"/>
                  </a:solidFill>
                </a:rPr>
                <a:t>推進のポイント（農水省）</a:t>
              </a:r>
            </a:p>
            <a:p>
              <a:pPr>
                <a:spcBef>
                  <a:spcPts val="600"/>
                </a:spcBef>
              </a:pPr>
              <a:r>
                <a:rPr lang="en-US" altLang="ja-JP" dirty="0">
                  <a:solidFill>
                    <a:schemeClr val="tx1"/>
                  </a:solidFill>
                </a:rPr>
                <a:t>【</a:t>
              </a:r>
              <a:r>
                <a:rPr lang="ja-JP" altLang="en-US" dirty="0">
                  <a:solidFill>
                    <a:schemeClr val="tx1"/>
                  </a:solidFill>
                </a:rPr>
                <a:t>掲載内容</a:t>
              </a:r>
              <a:r>
                <a:rPr lang="en-US" altLang="ja-JP" dirty="0">
                  <a:solidFill>
                    <a:schemeClr val="tx1"/>
                  </a:solidFill>
                </a:rPr>
                <a:t>】</a:t>
              </a:r>
            </a:p>
            <a:p>
              <a:pPr marL="285750" indent="-285750">
                <a:spcBef>
                  <a:spcPts val="600"/>
                </a:spcBef>
                <a:buFont typeface="Arial" panose="020B0604020202020204" pitchFamily="34" charset="0"/>
                <a:buChar char="•"/>
              </a:pPr>
              <a:r>
                <a:rPr lang="ja-JP" altLang="en-US" dirty="0">
                  <a:solidFill>
                    <a:schemeClr val="tx1"/>
                  </a:solidFill>
                </a:rPr>
                <a:t>農協・農委の取組事例</a:t>
              </a:r>
              <a:endParaRPr lang="en-US" altLang="ja-JP" dirty="0">
                <a:solidFill>
                  <a:schemeClr val="tx1"/>
                </a:solidFill>
              </a:endParaRPr>
            </a:p>
            <a:p>
              <a:pPr marL="285750" indent="-285750">
                <a:spcBef>
                  <a:spcPts val="600"/>
                </a:spcBef>
                <a:buFont typeface="Arial" panose="020B0604020202020204" pitchFamily="34" charset="0"/>
                <a:buChar char="•"/>
              </a:pPr>
              <a:r>
                <a:rPr lang="ja-JP" altLang="en-US" dirty="0">
                  <a:solidFill>
                    <a:schemeClr val="tx1"/>
                  </a:solidFill>
                </a:rPr>
                <a:t>女性の登用と活躍のポイント</a:t>
              </a:r>
              <a:endParaRPr lang="en-US" altLang="ja-JP" dirty="0">
                <a:solidFill>
                  <a:schemeClr val="tx1"/>
                </a:solidFill>
              </a:endParaRPr>
            </a:p>
            <a:p>
              <a:pPr marL="285750" indent="-285750">
                <a:spcBef>
                  <a:spcPts val="600"/>
                </a:spcBef>
                <a:buFont typeface="Arial" panose="020B0604020202020204" pitchFamily="34" charset="0"/>
                <a:buChar char="•"/>
              </a:pPr>
              <a:r>
                <a:rPr lang="ja-JP" altLang="en-US" dirty="0">
                  <a:solidFill>
                    <a:schemeClr val="tx1"/>
                  </a:solidFill>
                </a:rPr>
                <a:t>女性登用の効果</a:t>
              </a:r>
              <a:endParaRPr lang="en-US" altLang="ja-JP" dirty="0">
                <a:solidFill>
                  <a:schemeClr val="tx1"/>
                </a:solidFill>
              </a:endParaRPr>
            </a:p>
            <a:p>
              <a:pPr marL="285750" indent="-285750">
                <a:spcBef>
                  <a:spcPts val="600"/>
                </a:spcBef>
                <a:buFont typeface="Arial" panose="020B0604020202020204" pitchFamily="34" charset="0"/>
                <a:buChar char="•"/>
              </a:pPr>
              <a:endParaRPr lang="en-US" altLang="ja-JP" dirty="0">
                <a:solidFill>
                  <a:schemeClr val="tx1"/>
                </a:solidFill>
              </a:endParaRPr>
            </a:p>
            <a:p>
              <a:pPr marL="285750" indent="-285750">
                <a:spcBef>
                  <a:spcPts val="600"/>
                </a:spcBef>
                <a:buFont typeface="Arial" panose="020B0604020202020204" pitchFamily="34" charset="0"/>
                <a:buChar char="•"/>
              </a:pPr>
              <a:endParaRPr lang="en-US" altLang="ja-JP"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a:p>
              <a:pPr marL="285750" indent="-285750">
                <a:buFont typeface="Arial" panose="020B0604020202020204" pitchFamily="34" charset="0"/>
                <a:buChar char="•"/>
              </a:pPr>
              <a:endParaRPr lang="en-US" altLang="ja-JP"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a:p>
              <a:pPr marL="285750" indent="-285750">
                <a:buFont typeface="Arial" panose="020B0604020202020204" pitchFamily="34" charset="0"/>
                <a:buChar char="•"/>
              </a:pPr>
              <a:endParaRPr lang="en-US" altLang="ja-JP"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a:p>
              <a:pPr marL="285750" indent="-285750">
                <a:buFont typeface="Arial" panose="020B0604020202020204" pitchFamily="34" charset="0"/>
                <a:buChar char="•"/>
              </a:pPr>
              <a:endParaRPr lang="en-US" altLang="ja-JP"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a:p>
              <a:pPr marL="285750" indent="-285750">
                <a:buFont typeface="Arial" panose="020B0604020202020204" pitchFamily="34" charset="0"/>
                <a:buChar char="•"/>
              </a:pPr>
              <a:endParaRPr lang="en-US" altLang="ja-JP"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a:p>
              <a:pPr marL="285750" indent="-285750">
                <a:buFont typeface="Arial" panose="020B0604020202020204" pitchFamily="34" charset="0"/>
                <a:buChar char="•"/>
              </a:pPr>
              <a:endParaRPr lang="en-US" altLang="ja-JP" dirty="0">
                <a:solidFill>
                  <a:schemeClr val="tx1"/>
                </a:solidFill>
              </a:endParaRPr>
            </a:p>
            <a:p>
              <a:pPr marL="285750" indent="-285750">
                <a:buFont typeface="Arial" panose="020B0604020202020204" pitchFamily="34" charset="0"/>
                <a:buChar char="•"/>
              </a:pPr>
              <a:endParaRPr kumimoji="1" lang="en-US" altLang="ja-JP" dirty="0">
                <a:solidFill>
                  <a:schemeClr val="tx1"/>
                </a:solidFill>
              </a:endParaRPr>
            </a:p>
          </p:txBody>
        </p:sp>
        <p:pic>
          <p:nvPicPr>
            <p:cNvPr id="9" name="図 8">
              <a:extLst>
                <a:ext uri="{FF2B5EF4-FFF2-40B4-BE49-F238E27FC236}">
                  <a16:creationId xmlns:a16="http://schemas.microsoft.com/office/drawing/2014/main" id="{84D0A3BF-F29C-32C7-E41D-370A7A527258}"/>
                </a:ext>
              </a:extLst>
            </p:cNvPr>
            <p:cNvPicPr>
              <a:picLocks noChangeAspect="1"/>
            </p:cNvPicPr>
            <p:nvPr/>
          </p:nvPicPr>
          <p:blipFill rotWithShape="1">
            <a:blip r:embed="rId7"/>
            <a:srcRect l="28020" t="17606" r="29959" b="9248"/>
            <a:stretch/>
          </p:blipFill>
          <p:spPr>
            <a:xfrm>
              <a:off x="4644928" y="2913046"/>
              <a:ext cx="2635489" cy="3670149"/>
            </a:xfrm>
            <a:prstGeom prst="rect">
              <a:avLst/>
            </a:prstGeom>
          </p:spPr>
        </p:pic>
        <p:pic>
          <p:nvPicPr>
            <p:cNvPr id="1026" name="Picture 2">
              <a:extLst>
                <a:ext uri="{FF2B5EF4-FFF2-40B4-BE49-F238E27FC236}">
                  <a16:creationId xmlns:a16="http://schemas.microsoft.com/office/drawing/2014/main" id="{F0F19C16-E5DA-743C-E859-BE1B8BD285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1226" y="5356261"/>
              <a:ext cx="1248492" cy="12484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2148114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26873</TotalTime>
  <Words>1763</Words>
  <Application>Microsoft Office PowerPoint</Application>
  <PresentationFormat>ワイド画面</PresentationFormat>
  <Paragraphs>245</Paragraphs>
  <Slides>8</Slides>
  <Notes>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8</vt:i4>
      </vt:variant>
    </vt:vector>
  </HeadingPairs>
  <TitlesOfParts>
    <vt:vector size="19" baseType="lpstr">
      <vt:lpstr>BIZ UDゴシック</vt:lpstr>
      <vt:lpstr>ＭＳ Ｐゴシック</vt:lpstr>
      <vt:lpstr>ＭＳ ゴシック</vt:lpstr>
      <vt:lpstr>メイリオ</vt:lpstr>
      <vt:lpstr>游ゴシック</vt:lpstr>
      <vt:lpstr>游ゴシック Light</vt:lpstr>
      <vt:lpstr>游明朝</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稲垣 照哉</dc:creator>
  <cp:lastModifiedBy>鈴木 雄斗</cp:lastModifiedBy>
  <cp:revision>1589</cp:revision>
  <cp:lastPrinted>2025-03-17T01:03:51Z</cp:lastPrinted>
  <dcterms:created xsi:type="dcterms:W3CDTF">2021-11-10T15:30:06Z</dcterms:created>
  <dcterms:modified xsi:type="dcterms:W3CDTF">2025-09-26T06:40:27Z</dcterms:modified>
</cp:coreProperties>
</file>