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96"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99A8C16-37C7-477A-9E99-2FBF9B759855}" type="datetimeFigureOut">
              <a:rPr kumimoji="1" lang="ja-JP" altLang="en-US" smtClean="0"/>
              <a:pPr/>
              <a:t>2021/1/27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D6D88C2-ACAF-4546-99B5-C1D328676D51}"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9A8C16-37C7-477A-9E99-2FBF9B759855}" type="datetimeFigureOut">
              <a:rPr kumimoji="1" lang="ja-JP" altLang="en-US" smtClean="0"/>
              <a:pPr/>
              <a:t>2021/1/27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D88C2-ACAF-4546-99B5-C1D328676D5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全国\Desktop\POP.jpg"/>
          <p:cNvPicPr>
            <a:picLocks noChangeAspect="1" noChangeArrowheads="1"/>
          </p:cNvPicPr>
          <p:nvPr/>
        </p:nvPicPr>
        <p:blipFill>
          <a:blip r:embed="rId2" cstate="print"/>
          <a:srcRect/>
          <a:stretch>
            <a:fillRect/>
          </a:stretch>
        </p:blipFill>
        <p:spPr bwMode="auto">
          <a:xfrm>
            <a:off x="2411760" y="1268760"/>
            <a:ext cx="4694177" cy="3390807"/>
          </a:xfrm>
          <a:prstGeom prst="rect">
            <a:avLst/>
          </a:prstGeom>
          <a:noFill/>
        </p:spPr>
      </p:pic>
      <p:pic>
        <p:nvPicPr>
          <p:cNvPr id="1027" name="Picture 3" descr="C:\Users\全国\Desktop\POP_ページ_1.jpg"/>
          <p:cNvPicPr>
            <a:picLocks noChangeAspect="1" noChangeArrowheads="1"/>
          </p:cNvPicPr>
          <p:nvPr/>
        </p:nvPicPr>
        <p:blipFill>
          <a:blip r:embed="rId3" cstate="print"/>
          <a:srcRect/>
          <a:stretch>
            <a:fillRect/>
          </a:stretch>
        </p:blipFill>
        <p:spPr bwMode="auto">
          <a:xfrm>
            <a:off x="2339752" y="4581128"/>
            <a:ext cx="4836595" cy="172902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797152"/>
            <a:ext cx="8229600" cy="1296144"/>
          </a:xfrm>
          <a:ln>
            <a:solidFill>
              <a:schemeClr val="tx1"/>
            </a:solidFill>
          </a:ln>
        </p:spPr>
        <p:txBody>
          <a:bodyPr>
            <a:normAutofit fontScale="90000"/>
          </a:bodyPr>
          <a:lstStyle/>
          <a:p>
            <a:r>
              <a:rPr lang="ja-JP" altLang="en-US" dirty="0" smtClean="0">
                <a:latin typeface="HGS創英角ﾎﾟｯﾌﾟ体" pitchFamily="50" charset="-128"/>
                <a:ea typeface="HGS創英角ﾎﾟｯﾌﾟ体" pitchFamily="50" charset="-128"/>
              </a:rPr>
              <a:t>全員が発言する座談会が未来の</a:t>
            </a:r>
            <a:r>
              <a:rPr lang="en-US" altLang="ja-JP" dirty="0" smtClean="0">
                <a:latin typeface="HGS創英角ﾎﾟｯﾌﾟ体" pitchFamily="50" charset="-128"/>
                <a:ea typeface="HGS創英角ﾎﾟｯﾌﾟ体" pitchFamily="50" charset="-128"/>
              </a:rPr>
              <a:t/>
            </a:r>
            <a:br>
              <a:rPr lang="en-US" altLang="ja-JP" dirty="0" smtClean="0">
                <a:latin typeface="HGS創英角ﾎﾟｯﾌﾟ体" pitchFamily="50" charset="-128"/>
                <a:ea typeface="HGS創英角ﾎﾟｯﾌﾟ体" pitchFamily="50" charset="-128"/>
              </a:rPr>
            </a:br>
            <a:r>
              <a:rPr lang="ja-JP" altLang="en-US" dirty="0" smtClean="0">
                <a:latin typeface="HGS創英角ﾎﾟｯﾌﾟ体" pitchFamily="50" charset="-128"/>
                <a:ea typeface="HGS創英角ﾎﾟｯﾌﾟ体" pitchFamily="50" charset="-128"/>
              </a:rPr>
              <a:t>地域（集落）をつくる</a:t>
            </a:r>
            <a:endParaRPr kumimoji="1" lang="ja-JP" altLang="en-US" dirty="0">
              <a:latin typeface="HGS創英角ﾎﾟｯﾌﾟ体" pitchFamily="50" charset="-128"/>
              <a:ea typeface="HGS創英角ﾎﾟｯﾌﾟ体" pitchFamily="50" charset="-128"/>
            </a:endParaRPr>
          </a:p>
        </p:txBody>
      </p:sp>
      <p:sp>
        <p:nvSpPr>
          <p:cNvPr id="4" name="タイトル 1"/>
          <p:cNvSpPr txBox="1">
            <a:spLocks/>
          </p:cNvSpPr>
          <p:nvPr/>
        </p:nvSpPr>
        <p:spPr>
          <a:xfrm>
            <a:off x="4499992" y="6093296"/>
            <a:ext cx="4320480" cy="432048"/>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b="0" i="0" u="none" strike="noStrike" kern="1200" cap="none" spc="0" normalizeH="0" baseline="0" noProof="0" dirty="0" smtClean="0">
                <a:ln>
                  <a:noFill/>
                </a:ln>
                <a:solidFill>
                  <a:schemeClr val="tx1"/>
                </a:solidFill>
                <a:effectLst/>
                <a:uLnTx/>
                <a:uFillTx/>
                <a:latin typeface="HGS創英角ﾎﾟｯﾌﾟ体" pitchFamily="50" charset="-128"/>
                <a:ea typeface="HGS創英角ﾎﾟｯﾌﾟ体" pitchFamily="50" charset="-128"/>
                <a:cs typeface="+mj-cs"/>
              </a:rPr>
              <a:t>（著）釘山健一・小野寺聡子</a:t>
            </a:r>
            <a:endParaRPr kumimoji="1" lang="en-US" altLang="ja-JP" b="0" i="0" u="none" strike="noStrike" kern="1200" cap="none" spc="0" normalizeH="0" baseline="0" noProof="0" dirty="0" smtClean="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5" name="タイトル 1"/>
          <p:cNvSpPr txBox="1">
            <a:spLocks/>
          </p:cNvSpPr>
          <p:nvPr/>
        </p:nvSpPr>
        <p:spPr>
          <a:xfrm>
            <a:off x="323528" y="404664"/>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44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6" name="タイトル 1"/>
          <p:cNvSpPr txBox="1">
            <a:spLocks/>
          </p:cNvSpPr>
          <p:nvPr/>
        </p:nvSpPr>
        <p:spPr>
          <a:xfrm>
            <a:off x="395536" y="620688"/>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44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7" name="円形吹き出し 6"/>
          <p:cNvSpPr/>
          <p:nvPr/>
        </p:nvSpPr>
        <p:spPr>
          <a:xfrm>
            <a:off x="251520" y="260648"/>
            <a:ext cx="1728192" cy="864096"/>
          </a:xfrm>
          <a:prstGeom prst="wedgeEllipseCallout">
            <a:avLst>
              <a:gd name="adj1" fmla="val 29097"/>
              <a:gd name="adj2" fmla="val 72934"/>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S創英角ﾎﾟｯﾌﾟ体" pitchFamily="50" charset="-128"/>
                <a:ea typeface="HGS創英角ﾎﾟｯﾌﾟ体" pitchFamily="50" charset="-128"/>
              </a:rPr>
              <a:t>わいわい</a:t>
            </a:r>
            <a:endParaRPr kumimoji="1" lang="ja-JP" altLang="en-US" sz="2000" b="1" dirty="0">
              <a:solidFill>
                <a:schemeClr val="tx1"/>
              </a:solidFill>
              <a:latin typeface="HGS創英角ﾎﾟｯﾌﾟ体" pitchFamily="50" charset="-128"/>
              <a:ea typeface="HGS創英角ﾎﾟｯﾌﾟ体" pitchFamily="50" charset="-128"/>
            </a:endParaRPr>
          </a:p>
        </p:txBody>
      </p:sp>
      <p:sp>
        <p:nvSpPr>
          <p:cNvPr id="8" name="タイトル 1"/>
          <p:cNvSpPr txBox="1">
            <a:spLocks/>
          </p:cNvSpPr>
          <p:nvPr/>
        </p:nvSpPr>
        <p:spPr>
          <a:xfrm>
            <a:off x="467544" y="1052736"/>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sng" strike="noStrike" kern="1200" cap="none" spc="0" normalizeH="0" baseline="0" noProof="0" dirty="0" smtClean="0">
                <a:ln>
                  <a:noFill/>
                </a:ln>
                <a:solidFill>
                  <a:schemeClr val="tx2">
                    <a:lumMod val="60000"/>
                    <a:lumOff val="40000"/>
                  </a:schemeClr>
                </a:solidFill>
                <a:effectLst/>
                <a:uLnTx/>
                <a:uFillTx/>
                <a:latin typeface="HGS創英角ﾎﾟｯﾌﾟ体" pitchFamily="50" charset="-128"/>
                <a:ea typeface="HGS創英角ﾎﾟｯﾌﾟ体" pitchFamily="50" charset="-128"/>
                <a:cs typeface="+mj-cs"/>
              </a:rPr>
              <a:t>楽しい雰囲気づくりが座談会成功の秘訣</a:t>
            </a:r>
            <a:endParaRPr kumimoji="1" lang="ja-JP" altLang="en-US" sz="3600" b="0" i="0" u="sng" strike="noStrike" kern="1200" cap="none" spc="0" normalizeH="0" baseline="0" noProof="0" dirty="0">
              <a:ln>
                <a:noFill/>
              </a:ln>
              <a:solidFill>
                <a:schemeClr val="tx2">
                  <a:lumMod val="60000"/>
                  <a:lumOff val="40000"/>
                </a:schemeClr>
              </a:solidFill>
              <a:effectLst/>
              <a:uLnTx/>
              <a:uFillTx/>
              <a:latin typeface="HGS創英角ﾎﾟｯﾌﾟ体" pitchFamily="50" charset="-128"/>
              <a:ea typeface="HGS創英角ﾎﾟｯﾌﾟ体" pitchFamily="50" charset="-128"/>
              <a:cs typeface="+mj-cs"/>
            </a:endParaRPr>
          </a:p>
        </p:txBody>
      </p:sp>
      <p:sp>
        <p:nvSpPr>
          <p:cNvPr id="10" name="タイトル 1"/>
          <p:cNvSpPr txBox="1">
            <a:spLocks/>
          </p:cNvSpPr>
          <p:nvPr/>
        </p:nvSpPr>
        <p:spPr>
          <a:xfrm>
            <a:off x="395536" y="2204864"/>
            <a:ext cx="82296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1" lang="ja-JP" altLang="en-US" sz="28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11" name="タイトル 1"/>
          <p:cNvSpPr txBox="1">
            <a:spLocks/>
          </p:cNvSpPr>
          <p:nvPr/>
        </p:nvSpPr>
        <p:spPr>
          <a:xfrm>
            <a:off x="4499992" y="2060848"/>
            <a:ext cx="4392488" cy="2664296"/>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rPr>
              <a:t>日本一楽しい会議の進め方を教え</a:t>
            </a:r>
            <a:r>
              <a:rPr lang="ja-JP" altLang="en-US" sz="1600" dirty="0" smtClean="0">
                <a:latin typeface="HGS創英角ﾎﾟｯﾌﾟ体" pitchFamily="50" charset="-128"/>
                <a:ea typeface="HGS創英角ﾎﾟｯﾌﾟ体" pitchFamily="50" charset="-128"/>
                <a:cs typeface="+mj-cs"/>
              </a:rPr>
              <a:t>る</a:t>
            </a:r>
            <a:r>
              <a:rPr kumimoji="1" lang="ja-JP" altLang="en-US"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rPr>
              <a:t>「会議ファシリテーター普及協会（</a:t>
            </a:r>
            <a:r>
              <a:rPr kumimoji="1" lang="en-US" altLang="ja-JP"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rPr>
              <a:t>MFA</a:t>
            </a:r>
            <a:r>
              <a:rPr kumimoji="1" lang="ja-JP" altLang="en-US"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rPr>
              <a:t>）」がこれまで培ってきたノウハウを惜しみなく解説。</a:t>
            </a:r>
            <a:endParaRPr kumimoji="1" lang="en-US" altLang="ja-JP"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600" b="0" i="0" strike="noStrike" kern="1200" cap="none" spc="0" normalizeH="0" baseline="0" noProof="0" dirty="0" smtClean="0">
              <a:ln>
                <a:noFill/>
              </a:ln>
              <a:effectLst/>
              <a:uLnTx/>
              <a:uFillTx/>
              <a:latin typeface="HGS創英角ﾎﾟｯﾌﾟ体" pitchFamily="50" charset="-128"/>
              <a:ea typeface="HGS創英角ﾎﾟｯﾌﾟ体" pitchFamily="50"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1600" dirty="0" smtClean="0">
                <a:latin typeface="HGS創英角ﾎﾟｯﾌﾟ体" pitchFamily="50" charset="-128"/>
                <a:ea typeface="HGS創英角ﾎﾟｯﾌﾟ体" pitchFamily="50" charset="-128"/>
                <a:cs typeface="+mj-cs"/>
              </a:rPr>
              <a:t>地域農業の将来を形作る「人・農地プラン」の実質化に向けて、あなたも「農業ファシリテーター」になりませんか？</a:t>
            </a:r>
            <a:endParaRPr kumimoji="1" lang="ja-JP" altLang="en-US" sz="1600" b="0" i="0" strike="noStrike" kern="1200" cap="none" spc="0" normalizeH="0" baseline="0" noProof="0" dirty="0">
              <a:ln>
                <a:noFill/>
              </a:ln>
              <a:effectLst/>
              <a:uLnTx/>
              <a:uFillTx/>
              <a:latin typeface="HGS創英角ﾎﾟｯﾌﾟ体" pitchFamily="50" charset="-128"/>
              <a:ea typeface="HGS創英角ﾎﾟｯﾌﾟ体" pitchFamily="50" charset="-128"/>
              <a:cs typeface="+mj-cs"/>
            </a:endParaRPr>
          </a:p>
        </p:txBody>
      </p:sp>
      <p:pic>
        <p:nvPicPr>
          <p:cNvPr id="2051" name="Picture 3" descr="C:\Users\全国\Desktop\表１.jpg"/>
          <p:cNvPicPr>
            <a:picLocks noChangeAspect="1" noChangeArrowheads="1"/>
          </p:cNvPicPr>
          <p:nvPr/>
        </p:nvPicPr>
        <p:blipFill>
          <a:blip r:embed="rId2" cstate="print"/>
          <a:srcRect/>
          <a:stretch>
            <a:fillRect/>
          </a:stretch>
        </p:blipFill>
        <p:spPr bwMode="auto">
          <a:xfrm>
            <a:off x="683568" y="1988840"/>
            <a:ext cx="3529905" cy="272781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1143000"/>
          </a:xfrm>
        </p:spPr>
        <p:txBody>
          <a:bodyPr>
            <a:normAutofit/>
          </a:bodyPr>
          <a:lstStyle/>
          <a:p>
            <a:r>
              <a:rPr kumimoji="1" lang="ja-JP" altLang="en-US" sz="2800" u="sng" dirty="0" smtClean="0">
                <a:solidFill>
                  <a:schemeClr val="tx2"/>
                </a:solidFill>
                <a:latin typeface="HGS創英角ﾎﾟｯﾌﾟ体" pitchFamily="50" charset="-128"/>
                <a:ea typeface="HGS創英角ﾎﾟｯﾌﾟ体" pitchFamily="50" charset="-128"/>
              </a:rPr>
              <a:t>農家のみなさんのお悩みをサクッと解決！</a:t>
            </a:r>
            <a:endParaRPr kumimoji="1" lang="ja-JP" altLang="en-US" sz="2800" u="sng" dirty="0">
              <a:solidFill>
                <a:schemeClr val="tx2"/>
              </a:solidFill>
              <a:latin typeface="HGS創英角ﾎﾟｯﾌﾟ体" pitchFamily="50" charset="-128"/>
              <a:ea typeface="HGS創英角ﾎﾟｯﾌﾟ体" pitchFamily="50" charset="-128"/>
            </a:endParaRPr>
          </a:p>
        </p:txBody>
      </p:sp>
      <p:pic>
        <p:nvPicPr>
          <p:cNvPr id="3074" name="Picture 2" descr="C:\Users\全国\Desktop\農家相談の手引_0812_03_ページ_01.jpg"/>
          <p:cNvPicPr>
            <a:picLocks noChangeAspect="1" noChangeArrowheads="1"/>
          </p:cNvPicPr>
          <p:nvPr/>
        </p:nvPicPr>
        <p:blipFill>
          <a:blip r:embed="rId2" cstate="print"/>
          <a:srcRect/>
          <a:stretch>
            <a:fillRect/>
          </a:stretch>
        </p:blipFill>
        <p:spPr bwMode="auto">
          <a:xfrm>
            <a:off x="467544" y="3645024"/>
            <a:ext cx="3420803" cy="2873152"/>
          </a:xfrm>
          <a:prstGeom prst="rect">
            <a:avLst/>
          </a:prstGeom>
          <a:noFill/>
        </p:spPr>
      </p:pic>
      <p:sp>
        <p:nvSpPr>
          <p:cNvPr id="5" name="タイトル 1"/>
          <p:cNvSpPr txBox="1">
            <a:spLocks/>
          </p:cNvSpPr>
          <p:nvPr/>
        </p:nvSpPr>
        <p:spPr>
          <a:xfrm>
            <a:off x="4211960" y="5013176"/>
            <a:ext cx="3960440" cy="1440160"/>
          </a:xfrm>
          <a:prstGeom prst="rect">
            <a:avLst/>
          </a:prstGeom>
          <a:ln>
            <a:solidFill>
              <a:schemeClr val="tx1"/>
            </a:solidFill>
          </a:ln>
        </p:spPr>
        <p:txBody>
          <a:bodyPr vert="horz" lIns="91440" tIns="45720" rIns="91440" bIns="45720" rtlCol="0" anchor="ctr">
            <a:normAutofit fontScale="9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3300" b="0" i="0" u="none" strike="noStrike" kern="1200" cap="none" spc="0" normalizeH="0" baseline="0" noProof="0" dirty="0" smtClean="0">
                <a:ln>
                  <a:noFill/>
                </a:ln>
                <a:solidFill>
                  <a:schemeClr val="tx1"/>
                </a:solidFill>
                <a:effectLst/>
                <a:uLnTx/>
                <a:uFillTx/>
                <a:latin typeface="HGS創英角ﾎﾟｯﾌﾟ体" pitchFamily="50" charset="-128"/>
                <a:ea typeface="HGS創英角ﾎﾟｯﾌﾟ体" pitchFamily="50" charset="-128"/>
                <a:cs typeface="+mj-cs"/>
              </a:rPr>
              <a:t>令和２年度版</a:t>
            </a:r>
            <a:endParaRPr kumimoji="1" lang="en-US" altLang="ja-JP" sz="3300" b="0" i="0" u="none" strike="noStrike" kern="1200" cap="none" spc="0" normalizeH="0" baseline="0" noProof="0" dirty="0" smtClean="0">
              <a:ln>
                <a:noFill/>
              </a:ln>
              <a:solidFill>
                <a:schemeClr val="tx1"/>
              </a:solidFill>
              <a:effectLst/>
              <a:uLnTx/>
              <a:uFillTx/>
              <a:latin typeface="HGS創英角ﾎﾟｯﾌﾟ体" pitchFamily="50" charset="-128"/>
              <a:ea typeface="HGS創英角ﾎﾟｯﾌﾟ体" pitchFamily="50"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HGS創英角ﾎﾟｯﾌﾟ体" pitchFamily="50" charset="-128"/>
                <a:ea typeface="HGS創英角ﾎﾟｯﾌﾟ体" pitchFamily="50" charset="-128"/>
                <a:cs typeface="+mj-cs"/>
              </a:rPr>
              <a:t>農家相談の手引</a:t>
            </a:r>
            <a:endParaRPr kumimoji="1" lang="ja-JP" altLang="en-US" sz="4400" b="0" i="0" u="none" strike="noStrike" kern="1200" cap="none" spc="0" normalizeH="0" baseline="0" noProof="0" dirty="0">
              <a:ln>
                <a:noFill/>
              </a:ln>
              <a:solidFill>
                <a:schemeClr val="tx1"/>
              </a:solidFill>
              <a:effectLst/>
              <a:uLnTx/>
              <a:uFillTx/>
              <a:latin typeface="HGS創英角ﾎﾟｯﾌﾟ体" pitchFamily="50" charset="-128"/>
              <a:ea typeface="HGS創英角ﾎﾟｯﾌﾟ体" pitchFamily="50" charset="-128"/>
              <a:cs typeface="+mj-cs"/>
            </a:endParaRPr>
          </a:p>
        </p:txBody>
      </p:sp>
      <p:sp>
        <p:nvSpPr>
          <p:cNvPr id="6" name="円形吹き出し 5"/>
          <p:cNvSpPr/>
          <p:nvPr/>
        </p:nvSpPr>
        <p:spPr>
          <a:xfrm>
            <a:off x="4067944" y="3501008"/>
            <a:ext cx="4896544" cy="1152128"/>
          </a:xfrm>
          <a:prstGeom prst="wedgeEllipseCallout">
            <a:avLst>
              <a:gd name="adj1" fmla="val -30521"/>
              <a:gd name="adj2" fmla="val 68463"/>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S創英角ﾎﾟｯﾌﾟ体" pitchFamily="50" charset="-128"/>
                <a:ea typeface="HGS創英角ﾎﾟｯﾌﾟ体" pitchFamily="50" charset="-128"/>
              </a:rPr>
              <a:t>農地・経営対策に役立つ！</a:t>
            </a:r>
            <a:endParaRPr kumimoji="1" lang="en-US" altLang="ja-JP" sz="2000" b="1" dirty="0" smtClean="0">
              <a:solidFill>
                <a:schemeClr val="tx1"/>
              </a:solidFill>
              <a:latin typeface="HGS創英角ﾎﾟｯﾌﾟ体" pitchFamily="50" charset="-128"/>
              <a:ea typeface="HGS創英角ﾎﾟｯﾌﾟ体" pitchFamily="50" charset="-128"/>
            </a:endParaRPr>
          </a:p>
          <a:p>
            <a:pPr algn="ctr"/>
            <a:r>
              <a:rPr lang="ja-JP" altLang="en-US" sz="2000" b="1" dirty="0" smtClean="0">
                <a:solidFill>
                  <a:schemeClr val="tx1"/>
                </a:solidFill>
                <a:latin typeface="HGS創英角ﾎﾟｯﾌﾟ体" pitchFamily="50" charset="-128"/>
                <a:ea typeface="HGS創英角ﾎﾟｯﾌﾟ体" pitchFamily="50" charset="-128"/>
              </a:rPr>
              <a:t>支援制度の資料集</a:t>
            </a:r>
            <a:endParaRPr kumimoji="1" lang="ja-JP" altLang="en-US" sz="2000" b="1" dirty="0">
              <a:solidFill>
                <a:schemeClr val="tx1"/>
              </a:solidFill>
              <a:latin typeface="HGS創英角ﾎﾟｯﾌﾟ体" pitchFamily="50" charset="-128"/>
              <a:ea typeface="HGS創英角ﾎﾟｯﾌﾟ体" pitchFamily="50" charset="-128"/>
            </a:endParaRPr>
          </a:p>
        </p:txBody>
      </p:sp>
      <p:sp>
        <p:nvSpPr>
          <p:cNvPr id="7" name="タイトル 1"/>
          <p:cNvSpPr txBox="1">
            <a:spLocks/>
          </p:cNvSpPr>
          <p:nvPr/>
        </p:nvSpPr>
        <p:spPr>
          <a:xfrm>
            <a:off x="539552" y="148478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2800" b="0" i="0" u="sng" strike="noStrike" kern="1200" cap="none" spc="0" normalizeH="0" baseline="0" noProof="0" dirty="0">
              <a:ln>
                <a:noFill/>
              </a:ln>
              <a:solidFill>
                <a:schemeClr val="tx2"/>
              </a:solidFill>
              <a:effectLst/>
              <a:uLnTx/>
              <a:uFillTx/>
              <a:latin typeface="HGS創英角ﾎﾟｯﾌﾟ体" pitchFamily="50" charset="-128"/>
              <a:ea typeface="HGS創英角ﾎﾟｯﾌﾟ体" pitchFamily="50" charset="-128"/>
              <a:cs typeface="+mj-cs"/>
            </a:endParaRPr>
          </a:p>
        </p:txBody>
      </p:sp>
      <p:sp>
        <p:nvSpPr>
          <p:cNvPr id="8" name="正方形/長方形 7"/>
          <p:cNvSpPr/>
          <p:nvPr/>
        </p:nvSpPr>
        <p:spPr>
          <a:xfrm>
            <a:off x="539552" y="1628800"/>
            <a:ext cx="7704856" cy="1754326"/>
          </a:xfrm>
          <a:prstGeom prst="rect">
            <a:avLst/>
          </a:prstGeom>
        </p:spPr>
        <p:txBody>
          <a:bodyPr wrap="square">
            <a:spAutoFit/>
          </a:bodyPr>
          <a:lstStyle/>
          <a:p>
            <a:r>
              <a:rPr lang="ja-JP" altLang="ja-JP" dirty="0" smtClean="0">
                <a:latin typeface="HGS創英角ﾎﾟｯﾌﾟ体" pitchFamily="50" charset="-128"/>
                <a:ea typeface="HGS創英角ﾎﾟｯﾌﾟ体" pitchFamily="50" charset="-128"/>
              </a:rPr>
              <a:t>地域農業のリーダー等が、農業者から相談を受ける際に制度や施策の要点について説明するために活用できる資料集</a:t>
            </a:r>
            <a:r>
              <a:rPr lang="ja-JP" altLang="en-US" dirty="0" smtClean="0">
                <a:latin typeface="HGS創英角ﾎﾟｯﾌﾟ体" pitchFamily="50" charset="-128"/>
                <a:ea typeface="HGS創英角ﾎﾟｯﾌﾟ体" pitchFamily="50" charset="-128"/>
              </a:rPr>
              <a:t>！</a:t>
            </a:r>
            <a:endParaRPr lang="en-US" altLang="ja-JP" dirty="0" smtClean="0">
              <a:latin typeface="HGS創英角ﾎﾟｯﾌﾟ体" pitchFamily="50" charset="-128"/>
              <a:ea typeface="HGS創英角ﾎﾟｯﾌﾟ体" pitchFamily="50" charset="-128"/>
            </a:endParaRPr>
          </a:p>
          <a:p>
            <a:endParaRPr lang="en-US" altLang="ja-JP" dirty="0" smtClean="0">
              <a:latin typeface="HGS創英角ﾎﾟｯﾌﾟ体" pitchFamily="50" charset="-128"/>
              <a:ea typeface="HGS創英角ﾎﾟｯﾌﾟ体" pitchFamily="50" charset="-128"/>
            </a:endParaRPr>
          </a:p>
          <a:p>
            <a:r>
              <a:rPr lang="ja-JP" altLang="ja-JP" dirty="0" smtClean="0">
                <a:latin typeface="HGS創英角ﾎﾟｯﾌﾟ体" pitchFamily="50" charset="-128"/>
                <a:ea typeface="HGS創英角ﾎﾟｯﾌﾟ体" pitchFamily="50" charset="-128"/>
              </a:rPr>
              <a:t>各種研修会のテキストとして、あるいは農業に関するさまざまな制度を学ぶ手引書として、幅広く使用できる、多くの情報をわかりやすくオールカラーでまとめ</a:t>
            </a:r>
            <a:r>
              <a:rPr lang="ja-JP" altLang="en-US" dirty="0" smtClean="0">
                <a:latin typeface="HGS創英角ﾎﾟｯﾌﾟ体" pitchFamily="50" charset="-128"/>
                <a:ea typeface="HGS創英角ﾎﾟｯﾌﾟ体" pitchFamily="50" charset="-128"/>
              </a:rPr>
              <a:t>ました。</a:t>
            </a:r>
            <a:endParaRPr lang="ja-JP" altLang="en-US" dirty="0">
              <a:latin typeface="HGS創英角ﾎﾟｯﾌﾟ体" pitchFamily="50" charset="-128"/>
              <a:ea typeface="HGS創英角ﾎﾟｯﾌﾟ体" pitchFamily="50" charset="-128"/>
            </a:endParaRPr>
          </a:p>
        </p:txBody>
      </p:sp>
      <p:sp>
        <p:nvSpPr>
          <p:cNvPr id="9" name="雲形吹き出し 8"/>
          <p:cNvSpPr/>
          <p:nvPr/>
        </p:nvSpPr>
        <p:spPr>
          <a:xfrm>
            <a:off x="395536" y="260648"/>
            <a:ext cx="7920880" cy="1152128"/>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7744" y="5877272"/>
            <a:ext cx="6550496" cy="603498"/>
          </a:xfrm>
          <a:ln>
            <a:solidFill>
              <a:schemeClr val="tx1"/>
            </a:solidFill>
          </a:ln>
        </p:spPr>
        <p:txBody>
          <a:bodyPr>
            <a:normAutofit/>
          </a:bodyPr>
          <a:lstStyle/>
          <a:p>
            <a:r>
              <a:rPr lang="ja-JP" altLang="en-US" sz="1600" dirty="0" smtClean="0"/>
              <a:t>改訂版 地域（集落）の未来設計図を描こう！（</a:t>
            </a:r>
            <a:r>
              <a:rPr lang="en-US" altLang="ja-JP" sz="1600" dirty="0" smtClean="0"/>
              <a:t>R02-30</a:t>
            </a:r>
            <a:r>
              <a:rPr lang="ja-JP" altLang="en-US" sz="1600" dirty="0" smtClean="0"/>
              <a:t>）　</a:t>
            </a:r>
            <a:r>
              <a:rPr lang="en-US" altLang="ja-JP" sz="1600" dirty="0" smtClean="0"/>
              <a:t>700</a:t>
            </a:r>
            <a:r>
              <a:rPr lang="ja-JP" altLang="en-US" sz="1600" dirty="0" smtClean="0"/>
              <a:t>円（税込）</a:t>
            </a:r>
            <a:r>
              <a:rPr lang="en-US" altLang="ja-JP" sz="1600" dirty="0" smtClean="0"/>
              <a:t> </a:t>
            </a:r>
            <a:endParaRPr kumimoji="1" lang="ja-JP" altLang="en-US" sz="1600" dirty="0"/>
          </a:p>
        </p:txBody>
      </p:sp>
      <p:sp>
        <p:nvSpPr>
          <p:cNvPr id="3" name="サブタイトル 2"/>
          <p:cNvSpPr>
            <a:spLocks noGrp="1"/>
          </p:cNvSpPr>
          <p:nvPr>
            <p:ph type="subTitle" idx="1"/>
          </p:nvPr>
        </p:nvSpPr>
        <p:spPr>
          <a:xfrm>
            <a:off x="1115616" y="764704"/>
            <a:ext cx="7344816" cy="1800200"/>
          </a:xfrm>
        </p:spPr>
        <p:txBody>
          <a:bodyPr>
            <a:normAutofit/>
          </a:bodyPr>
          <a:lstStyle/>
          <a:p>
            <a:r>
              <a:rPr kumimoji="1" lang="ja-JP" altLang="en-US" sz="4400" u="sng" dirty="0" smtClean="0">
                <a:solidFill>
                  <a:schemeClr val="accent5">
                    <a:lumMod val="75000"/>
                  </a:schemeClr>
                </a:solidFill>
                <a:ea typeface="ＤＦ特太ゴシック体" pitchFamily="1" charset="-128"/>
              </a:rPr>
              <a:t>話し合いの進め方を学んで、</a:t>
            </a:r>
            <a:endParaRPr kumimoji="1" lang="en-US" altLang="ja-JP" sz="4400" u="sng" dirty="0" smtClean="0">
              <a:solidFill>
                <a:schemeClr val="accent5">
                  <a:lumMod val="75000"/>
                </a:schemeClr>
              </a:solidFill>
              <a:ea typeface="ＤＦ特太ゴシック体" pitchFamily="1" charset="-128"/>
            </a:endParaRPr>
          </a:p>
          <a:p>
            <a:r>
              <a:rPr lang="ja-JP" altLang="en-US" sz="4400" u="sng" dirty="0" smtClean="0">
                <a:solidFill>
                  <a:schemeClr val="accent5">
                    <a:lumMod val="75000"/>
                  </a:schemeClr>
                </a:solidFill>
                <a:ea typeface="ＤＦ特太ゴシック体" pitchFamily="1" charset="-128"/>
              </a:rPr>
              <a:t>地域農業</a:t>
            </a:r>
            <a:r>
              <a:rPr lang="ja-JP" altLang="en-US" sz="4400" u="sng" dirty="0" smtClean="0">
                <a:solidFill>
                  <a:schemeClr val="accent5">
                    <a:lumMod val="75000"/>
                  </a:schemeClr>
                </a:solidFill>
                <a:ea typeface="ＤＦ特太ゴシック体" pitchFamily="1" charset="-128"/>
              </a:rPr>
              <a:t>を盛り上げよう！</a:t>
            </a:r>
            <a:endParaRPr kumimoji="1" lang="ja-JP" altLang="en-US" sz="4400" u="sng" dirty="0">
              <a:solidFill>
                <a:schemeClr val="accent5">
                  <a:lumMod val="75000"/>
                </a:schemeClr>
              </a:solidFill>
              <a:ea typeface="ＤＦ特太ゴシック体" pitchFamily="1" charset="-128"/>
            </a:endParaRPr>
          </a:p>
        </p:txBody>
      </p:sp>
      <p:sp>
        <p:nvSpPr>
          <p:cNvPr id="5" name="円形吹き出し 4"/>
          <p:cNvSpPr/>
          <p:nvPr/>
        </p:nvSpPr>
        <p:spPr>
          <a:xfrm>
            <a:off x="0" y="2348880"/>
            <a:ext cx="3059832" cy="1296144"/>
          </a:xfrm>
          <a:prstGeom prst="wedgeEllipseCallout">
            <a:avLst>
              <a:gd name="adj1" fmla="val 17096"/>
              <a:gd name="adj2" fmla="val 65481"/>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好評につき、</a:t>
            </a:r>
            <a:endParaRPr kumimoji="1" lang="en-US" altLang="ja-JP" dirty="0" smtClean="0">
              <a:solidFill>
                <a:schemeClr val="tx1"/>
              </a:solidFill>
            </a:endParaRPr>
          </a:p>
          <a:p>
            <a:pPr algn="ctr"/>
            <a:r>
              <a:rPr kumimoji="1" lang="ja-JP" altLang="en-US" dirty="0" smtClean="0">
                <a:solidFill>
                  <a:schemeClr val="tx1"/>
                </a:solidFill>
              </a:rPr>
              <a:t>大量重版決定！！</a:t>
            </a:r>
            <a:endParaRPr kumimoji="1" lang="ja-JP" altLang="en-US" dirty="0">
              <a:solidFill>
                <a:schemeClr val="tx1"/>
              </a:solidFill>
            </a:endParaRPr>
          </a:p>
        </p:txBody>
      </p:sp>
      <p:sp>
        <p:nvSpPr>
          <p:cNvPr id="6" name="サブタイトル 2"/>
          <p:cNvSpPr txBox="1">
            <a:spLocks/>
          </p:cNvSpPr>
          <p:nvPr/>
        </p:nvSpPr>
        <p:spPr>
          <a:xfrm>
            <a:off x="3203848" y="2996952"/>
            <a:ext cx="5724128" cy="2376264"/>
          </a:xfrm>
          <a:prstGeom prst="rect">
            <a:avLst/>
          </a:prstGeom>
        </p:spPr>
        <p:txBody>
          <a:bodyPr vert="horz" lIns="91440" tIns="45720" rIns="91440" bIns="45720" rtlCol="0">
            <a:normAutofit fontScale="92500" lnSpcReduction="2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smtClean="0">
                <a:solidFill>
                  <a:schemeClr val="accent1">
                    <a:lumMod val="75000"/>
                  </a:schemeClr>
                </a:solidFill>
                <a:latin typeface="+mn-ea"/>
              </a:rPr>
              <a:t>「人・農地プラン」の実質化に役立つ座談会の進め方を、ご紹介します。</a:t>
            </a:r>
            <a:endParaRPr lang="en-US" altLang="ja-JP" sz="2800" dirty="0" smtClean="0">
              <a:solidFill>
                <a:schemeClr val="accent1">
                  <a:lumMod val="75000"/>
                </a:schemeClr>
              </a:solidFill>
              <a:latin typeface="+mn-ea"/>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ja-JP" sz="2800" dirty="0" smtClean="0">
              <a:solidFill>
                <a:schemeClr val="accent1">
                  <a:lumMod val="75000"/>
                </a:schemeClr>
              </a:solidFill>
              <a:latin typeface="+mn-ea"/>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smtClean="0">
                <a:solidFill>
                  <a:schemeClr val="accent1">
                    <a:lumMod val="75000"/>
                  </a:schemeClr>
                </a:solidFill>
                <a:latin typeface="+mn-ea"/>
              </a:rPr>
              <a:t>専門家が実際に実践しているノウハウを詰め込んだ、農業関係者に必読のブックレット。</a:t>
            </a:r>
            <a:endParaRPr lang="en-US" altLang="ja-JP" sz="2800" dirty="0" smtClean="0">
              <a:solidFill>
                <a:schemeClr val="accent1">
                  <a:lumMod val="75000"/>
                </a:schemeClr>
              </a:solidFill>
              <a:latin typeface="+mn-ea"/>
            </a:endParaRPr>
          </a:p>
        </p:txBody>
      </p:sp>
      <p:pic>
        <p:nvPicPr>
          <p:cNvPr id="1026" name="Picture 2" descr="C:\Users\全国\Desktop\表紙 差し替え.jpg"/>
          <p:cNvPicPr>
            <a:picLocks noChangeAspect="1" noChangeArrowheads="1"/>
          </p:cNvPicPr>
          <p:nvPr/>
        </p:nvPicPr>
        <p:blipFill>
          <a:blip r:embed="rId2" cstate="print"/>
          <a:srcRect/>
          <a:stretch>
            <a:fillRect/>
          </a:stretch>
        </p:blipFill>
        <p:spPr bwMode="auto">
          <a:xfrm>
            <a:off x="467544" y="4005064"/>
            <a:ext cx="2269666" cy="1656184"/>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236</Words>
  <Application>Microsoft Office PowerPoint</Application>
  <PresentationFormat>画面に合わせる (4:3)</PresentationFormat>
  <Paragraphs>23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スライド 1</vt:lpstr>
      <vt:lpstr>全員が発言する座談会が未来の 地域（集落）をつくる</vt:lpstr>
      <vt:lpstr>農家のみなさんのお悩みをサクッと解決！</vt:lpstr>
      <vt:lpstr>改訂版 地域（集落）の未来設計図を描こう！（R02-30）　700円（税込）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全国農業会議所</dc:creator>
  <cp:lastModifiedBy>全国農業会議所</cp:lastModifiedBy>
  <cp:revision>58</cp:revision>
  <dcterms:created xsi:type="dcterms:W3CDTF">2021-01-26T05:49:29Z</dcterms:created>
  <dcterms:modified xsi:type="dcterms:W3CDTF">2021-01-27T05:43:07Z</dcterms:modified>
</cp:coreProperties>
</file>