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 id="262"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99A8C16-37C7-477A-9E99-2FBF9B759855}" type="datetimeFigureOut">
              <a:rPr kumimoji="1" lang="ja-JP" altLang="en-US" smtClean="0"/>
              <a:pPr/>
              <a:t>2021/5/18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D6D88C2-ACAF-4546-99B5-C1D328676D5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9A8C16-37C7-477A-9E99-2FBF9B759855}" type="datetimeFigureOut">
              <a:rPr kumimoji="1" lang="ja-JP" altLang="en-US" smtClean="0"/>
              <a:pPr/>
              <a:t>2021/5/18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D88C2-ACAF-4546-99B5-C1D328676D5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95536" y="3356992"/>
            <a:ext cx="8421275" cy="1743106"/>
          </a:xfrm>
          <a:prstGeom prst="rect">
            <a:avLst/>
          </a:prstGeom>
          <a:noFill/>
          <a:ln w="9525">
            <a:noFill/>
            <a:miter lim="800000"/>
            <a:headEnd/>
            <a:tailEnd/>
          </a:ln>
          <a:effectLst/>
        </p:spPr>
      </p:pic>
      <p:sp>
        <p:nvSpPr>
          <p:cNvPr id="5" name="円形吹き出し 4"/>
          <p:cNvSpPr/>
          <p:nvPr/>
        </p:nvSpPr>
        <p:spPr>
          <a:xfrm>
            <a:off x="179512" y="1124744"/>
            <a:ext cx="4968552" cy="1800200"/>
          </a:xfrm>
          <a:prstGeom prst="wedgeEllipseCallout">
            <a:avLst>
              <a:gd name="adj1" fmla="val 17789"/>
              <a:gd name="adj2" fmla="val 66792"/>
            </a:avLst>
          </a:prstGeom>
          <a:solidFill>
            <a:schemeClr val="accent1">
              <a:alpha val="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HG創英角ﾎﾟｯﾌﾟ体" pitchFamily="49" charset="-128"/>
                <a:ea typeface="HG創英角ﾎﾟｯﾌﾟ体" pitchFamily="49" charset="-128"/>
              </a:rPr>
              <a:t>ここでしか買えない</a:t>
            </a:r>
            <a:endParaRPr kumimoji="1" lang="en-US" altLang="ja-JP" sz="2800" dirty="0">
              <a:solidFill>
                <a:schemeClr val="tx1"/>
              </a:solidFill>
              <a:latin typeface="HG創英角ﾎﾟｯﾌﾟ体" pitchFamily="49" charset="-128"/>
              <a:ea typeface="HG創英角ﾎﾟｯﾌﾟ体" pitchFamily="49" charset="-128"/>
            </a:endParaRPr>
          </a:p>
          <a:p>
            <a:pPr algn="ctr"/>
            <a:r>
              <a:rPr kumimoji="1" lang="ja-JP" altLang="en-US" sz="2800" dirty="0">
                <a:solidFill>
                  <a:schemeClr val="tx1"/>
                </a:solidFill>
                <a:latin typeface="HG創英角ﾎﾟｯﾌﾟ体" pitchFamily="49" charset="-128"/>
                <a:ea typeface="HG創英角ﾎﾟｯﾌﾟ体" pitchFamily="49" charset="-128"/>
              </a:rPr>
              <a:t>農家のための図書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7624" y="476672"/>
            <a:ext cx="6766520" cy="1470025"/>
          </a:xfrm>
        </p:spPr>
        <p:txBody>
          <a:bodyPr/>
          <a:lstStyle/>
          <a:p>
            <a:pPr algn="l"/>
            <a:r>
              <a:rPr lang="ja-JP" altLang="en-US" sz="3200" dirty="0">
                <a:solidFill>
                  <a:schemeClr val="accent1"/>
                </a:solidFill>
              </a:rPr>
              <a:t>令和２年度版</a:t>
            </a:r>
            <a:br>
              <a:rPr lang="en-US" altLang="ja-JP" dirty="0">
                <a:solidFill>
                  <a:schemeClr val="accent1"/>
                </a:solidFill>
              </a:rPr>
            </a:br>
            <a:r>
              <a:rPr lang="ja-JP" altLang="en-US" dirty="0">
                <a:solidFill>
                  <a:schemeClr val="accent1"/>
                </a:solidFill>
              </a:rPr>
              <a:t>よくわかる農家の青色申告</a:t>
            </a:r>
            <a:endParaRPr kumimoji="1" lang="ja-JP" altLang="en-US" dirty="0">
              <a:solidFill>
                <a:schemeClr val="accent1"/>
              </a:solidFill>
            </a:endParaRPr>
          </a:p>
        </p:txBody>
      </p:sp>
      <p:sp>
        <p:nvSpPr>
          <p:cNvPr id="3" name="サブタイトル 2"/>
          <p:cNvSpPr>
            <a:spLocks noGrp="1"/>
          </p:cNvSpPr>
          <p:nvPr>
            <p:ph type="subTitle" idx="1"/>
          </p:nvPr>
        </p:nvSpPr>
        <p:spPr>
          <a:xfrm>
            <a:off x="3391272" y="3617640"/>
            <a:ext cx="5752728" cy="1539552"/>
          </a:xfrm>
        </p:spPr>
        <p:txBody>
          <a:bodyPr>
            <a:normAutofit/>
          </a:bodyPr>
          <a:lstStyle/>
          <a:p>
            <a:pPr algn="l"/>
            <a:r>
              <a:rPr kumimoji="1" lang="ja-JP" altLang="en-US" sz="1800" dirty="0">
                <a:latin typeface="HGS創英角ﾎﾟｯﾌﾟ体" pitchFamily="50" charset="-128"/>
                <a:ea typeface="HGS創英角ﾎﾟｯﾌﾟ体" pitchFamily="50" charset="-128"/>
              </a:rPr>
              <a:t>・青色申告の申請書類ってどんなものが必要？</a:t>
            </a:r>
            <a:endParaRPr kumimoji="1" lang="en-US" altLang="ja-JP" sz="1800" dirty="0">
              <a:latin typeface="HGS創英角ﾎﾟｯﾌﾟ体" pitchFamily="50" charset="-128"/>
              <a:ea typeface="HGS創英角ﾎﾟｯﾌﾟ体" pitchFamily="50" charset="-128"/>
            </a:endParaRPr>
          </a:p>
          <a:p>
            <a:pPr algn="l"/>
            <a:r>
              <a:rPr lang="ja-JP" altLang="en-US" sz="1800" dirty="0">
                <a:latin typeface="HGS創英角ﾎﾟｯﾌﾟ体" pitchFamily="50" charset="-128"/>
                <a:ea typeface="HGS創英角ﾎﾟｯﾌﾟ体" pitchFamily="50" charset="-128"/>
              </a:rPr>
              <a:t>・申請が初めてでやり方が分からない・・・</a:t>
            </a:r>
            <a:endParaRPr lang="en-US" altLang="ja-JP" sz="1800" dirty="0">
              <a:latin typeface="HGS創英角ﾎﾟｯﾌﾟ体" pitchFamily="50" charset="-128"/>
              <a:ea typeface="HGS創英角ﾎﾟｯﾌﾟ体" pitchFamily="50" charset="-128"/>
            </a:endParaRPr>
          </a:p>
          <a:p>
            <a:pPr algn="l"/>
            <a:r>
              <a:rPr kumimoji="1" lang="ja-JP" altLang="en-US" sz="1800" dirty="0">
                <a:latin typeface="HGS創英角ﾎﾟｯﾌﾟ体" pitchFamily="50" charset="-128"/>
                <a:ea typeface="HGS創英角ﾎﾟｯﾌﾟ体" pitchFamily="50" charset="-128"/>
              </a:rPr>
              <a:t>・消費税が１０％になったことで何が変わるの？</a:t>
            </a:r>
            <a:endParaRPr kumimoji="1" lang="en-US" altLang="ja-JP" sz="1800" dirty="0">
              <a:latin typeface="HGS創英角ﾎﾟｯﾌﾟ体" pitchFamily="50" charset="-128"/>
              <a:ea typeface="HGS創英角ﾎﾟｯﾌﾟ体" pitchFamily="50" charset="-128"/>
            </a:endParaRPr>
          </a:p>
          <a:p>
            <a:pPr algn="r"/>
            <a:r>
              <a:rPr lang="ja-JP" altLang="en-US" sz="1800" dirty="0">
                <a:latin typeface="HGS創英角ﾎﾟｯﾌﾟ体" pitchFamily="50" charset="-128"/>
                <a:ea typeface="HGS創英角ﾎﾟｯﾌﾟ体" pitchFamily="50" charset="-128"/>
              </a:rPr>
              <a:t>などなど・・・</a:t>
            </a:r>
            <a:endParaRPr kumimoji="1" lang="ja-JP" altLang="en-US" sz="1800" dirty="0">
              <a:latin typeface="HGS創英角ﾎﾟｯﾌﾟ体" pitchFamily="50" charset="-128"/>
              <a:ea typeface="HGS創英角ﾎﾟｯﾌﾟ体" pitchFamily="50" charset="-128"/>
            </a:endParaRPr>
          </a:p>
        </p:txBody>
      </p:sp>
      <p:sp>
        <p:nvSpPr>
          <p:cNvPr id="4" name="角丸四角形 3"/>
          <p:cNvSpPr/>
          <p:nvPr/>
        </p:nvSpPr>
        <p:spPr>
          <a:xfrm>
            <a:off x="971600" y="476672"/>
            <a:ext cx="6696744" cy="1440160"/>
          </a:xfrm>
          <a:prstGeom prst="roundRect">
            <a:avLst/>
          </a:prstGeom>
          <a:solidFill>
            <a:schemeClr val="accent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accent1"/>
              </a:solidFill>
            </a:endParaRPr>
          </a:p>
        </p:txBody>
      </p:sp>
      <p:pic>
        <p:nvPicPr>
          <p:cNvPr id="1026" name="Picture 2" descr="R02-21 農家の青色申告_表紙"/>
          <p:cNvPicPr>
            <a:picLocks noChangeAspect="1" noChangeArrowheads="1"/>
          </p:cNvPicPr>
          <p:nvPr/>
        </p:nvPicPr>
        <p:blipFill>
          <a:blip r:embed="rId2" cstate="print"/>
          <a:srcRect/>
          <a:stretch>
            <a:fillRect/>
          </a:stretch>
        </p:blipFill>
        <p:spPr bwMode="auto">
          <a:xfrm>
            <a:off x="179512" y="2132856"/>
            <a:ext cx="1944216" cy="2765253"/>
          </a:xfrm>
          <a:prstGeom prst="rect">
            <a:avLst/>
          </a:prstGeom>
          <a:noFill/>
          <a:ln w="9525">
            <a:solidFill>
              <a:schemeClr val="tx1"/>
            </a:solidFill>
            <a:miter lim="800000"/>
            <a:headEnd/>
            <a:tailEnd/>
          </a:ln>
        </p:spPr>
      </p:pic>
      <p:sp>
        <p:nvSpPr>
          <p:cNvPr id="6" name="円形吹き出し 5"/>
          <p:cNvSpPr/>
          <p:nvPr/>
        </p:nvSpPr>
        <p:spPr>
          <a:xfrm>
            <a:off x="4499992" y="2060848"/>
            <a:ext cx="4176464" cy="1224136"/>
          </a:xfrm>
          <a:prstGeom prst="wedgeEllipseCallout">
            <a:avLst>
              <a:gd name="adj1" fmla="val -16565"/>
              <a:gd name="adj2" fmla="val 65656"/>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HGS創英角ﾎﾟｯﾌﾟ体" pitchFamily="50" charset="-128"/>
                <a:ea typeface="HGS創英角ﾎﾟｯﾌﾟ体" pitchFamily="50" charset="-128"/>
              </a:rPr>
              <a:t>こんな悩みを抱えている方、いらっしゃいませんか？</a:t>
            </a:r>
          </a:p>
        </p:txBody>
      </p:sp>
      <p:sp>
        <p:nvSpPr>
          <p:cNvPr id="7" name="下矢印 6"/>
          <p:cNvSpPr/>
          <p:nvPr/>
        </p:nvSpPr>
        <p:spPr>
          <a:xfrm>
            <a:off x="5580112" y="4941168"/>
            <a:ext cx="576064" cy="648072"/>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サブタイトル 2"/>
          <p:cNvSpPr txBox="1">
            <a:spLocks/>
          </p:cNvSpPr>
          <p:nvPr/>
        </p:nvSpPr>
        <p:spPr>
          <a:xfrm>
            <a:off x="3203848" y="5561856"/>
            <a:ext cx="5752728" cy="1107504"/>
          </a:xfrm>
          <a:prstGeom prst="rect">
            <a:avLst/>
          </a:prstGeom>
          <a:gradFill>
            <a:gsLst>
              <a:gs pos="0">
                <a:schemeClr val="accent1">
                  <a:tint val="66000"/>
                  <a:satMod val="160000"/>
                  <a:alpha val="18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dirty="0">
                <a:solidFill>
                  <a:schemeClr val="tx1">
                    <a:tint val="75000"/>
                  </a:schemeClr>
                </a:solidFill>
                <a:latin typeface="HGS創英角ﾎﾟｯﾌﾟ体" pitchFamily="50" charset="-128"/>
                <a:ea typeface="HGS創英角ﾎﾟｯﾌﾟ体" pitchFamily="50" charset="-128"/>
              </a:rPr>
              <a:t>実際に使用される申請様式を用いてわかりやすく解説しています。</a:t>
            </a:r>
            <a:endParaRPr lang="en-US" altLang="ja-JP" dirty="0">
              <a:solidFill>
                <a:schemeClr val="tx1">
                  <a:tint val="75000"/>
                </a:schemeClr>
              </a:solidFill>
              <a:latin typeface="HGS創英角ﾎﾟｯﾌﾟ体" pitchFamily="50" charset="-128"/>
              <a:ea typeface="HGS創英角ﾎﾟｯﾌﾟ体" pitchFamily="50" charset="-128"/>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800" b="0" i="0" u="none" strike="noStrike" kern="1200" cap="none" spc="0" normalizeH="0" baseline="0" noProof="0" dirty="0">
                <a:ln>
                  <a:noFill/>
                </a:ln>
                <a:solidFill>
                  <a:schemeClr val="tx1">
                    <a:tint val="75000"/>
                  </a:schemeClr>
                </a:solidFill>
                <a:effectLst/>
                <a:uLnTx/>
                <a:uFillTx/>
                <a:latin typeface="HGS創英角ﾎﾟｯﾌﾟ体" pitchFamily="50" charset="-128"/>
                <a:ea typeface="HGS創英角ﾎﾟｯﾌﾟ体" pitchFamily="50" charset="-128"/>
                <a:cs typeface="+mn-cs"/>
              </a:rPr>
              <a:t>初心者の方でも安心です！</a:t>
            </a:r>
            <a:endParaRPr kumimoji="1" lang="en-US" altLang="ja-JP" sz="1800" b="0" i="0" u="none" strike="noStrike" kern="1200" cap="none" spc="0" normalizeH="0" baseline="0" noProof="0" dirty="0">
              <a:ln>
                <a:noFill/>
              </a:ln>
              <a:solidFill>
                <a:schemeClr val="tx1">
                  <a:tint val="75000"/>
                </a:schemeClr>
              </a:solidFill>
              <a:effectLst/>
              <a:uLnTx/>
              <a:uFillTx/>
              <a:latin typeface="HGS創英角ﾎﾟｯﾌﾟ体" pitchFamily="50" charset="-128"/>
              <a:ea typeface="HGS創英角ﾎﾟｯﾌﾟ体" pitchFamily="50" charset="-128"/>
              <a:cs typeface="+mn-cs"/>
            </a:endParaRPr>
          </a:p>
        </p:txBody>
      </p:sp>
      <p:pic>
        <p:nvPicPr>
          <p:cNvPr id="1027" name="Picture 3" descr="C:\Users\全国\Desktop\文書名 _（R02-21）よくわかる農家の青色申告　令和2年度版.jpg"/>
          <p:cNvPicPr>
            <a:picLocks noChangeAspect="1" noChangeArrowheads="1"/>
          </p:cNvPicPr>
          <p:nvPr/>
        </p:nvPicPr>
        <p:blipFill>
          <a:blip r:embed="rId3" cstate="print"/>
          <a:srcRect/>
          <a:stretch>
            <a:fillRect/>
          </a:stretch>
        </p:blipFill>
        <p:spPr bwMode="auto">
          <a:xfrm>
            <a:off x="1403648" y="4238621"/>
            <a:ext cx="1656349" cy="2342902"/>
          </a:xfrm>
          <a:prstGeom prst="rect">
            <a:avLst/>
          </a:prstGeom>
          <a:noFill/>
          <a:ln>
            <a:solidFill>
              <a:schemeClr val="tx1"/>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ー 5" descr="人, 持つ, 女性, 食品 が含まれている画像&#10;&#10;自動的に生成された説明">
            <a:extLst>
              <a:ext uri="{FF2B5EF4-FFF2-40B4-BE49-F238E27FC236}">
                <a16:creationId xmlns:a16="http://schemas.microsoft.com/office/drawing/2014/main" id="{C7A45A50-1D05-415D-A4AE-D1A2921FC1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09120" y="3035346"/>
            <a:ext cx="1839526" cy="2600708"/>
          </a:xfrm>
        </p:spPr>
      </p:pic>
      <p:sp>
        <p:nvSpPr>
          <p:cNvPr id="4" name="角丸四角形 3">
            <a:extLst>
              <a:ext uri="{FF2B5EF4-FFF2-40B4-BE49-F238E27FC236}">
                <a16:creationId xmlns:a16="http://schemas.microsoft.com/office/drawing/2014/main" id="{105CDF2A-2708-4B41-A713-AEA5ADB16EDA}"/>
              </a:ext>
            </a:extLst>
          </p:cNvPr>
          <p:cNvSpPr>
            <a:spLocks noGrp="1"/>
          </p:cNvSpPr>
          <p:nvPr>
            <p:ph type="title"/>
          </p:nvPr>
        </p:nvSpPr>
        <p:spPr>
          <a:xfrm>
            <a:off x="535264" y="247974"/>
            <a:ext cx="8147248" cy="973972"/>
          </a:xfrm>
          <a:prstGeom prst="roundRect">
            <a:avLst/>
          </a:prstGeom>
          <a:solidFill>
            <a:schemeClr val="accent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kumimoji="1" lang="en-US" altLang="ja-JP" sz="4000" dirty="0">
                <a:solidFill>
                  <a:schemeClr val="tx1"/>
                </a:solidFill>
              </a:rPr>
              <a:t>Q.</a:t>
            </a:r>
            <a:r>
              <a:rPr kumimoji="1" lang="ja-JP" altLang="en-US" sz="4000" dirty="0">
                <a:solidFill>
                  <a:schemeClr val="tx1"/>
                </a:solidFill>
              </a:rPr>
              <a:t>　</a:t>
            </a:r>
            <a:r>
              <a:rPr kumimoji="1" lang="ja-JP" altLang="en-US" sz="3200" dirty="0">
                <a:solidFill>
                  <a:schemeClr val="tx1"/>
                </a:solidFill>
              </a:rPr>
              <a:t>「日本農業技術検定」</a:t>
            </a:r>
            <a:r>
              <a:rPr lang="ja-JP" altLang="en-US" sz="2400" dirty="0">
                <a:solidFill>
                  <a:schemeClr val="tx1"/>
                </a:solidFill>
              </a:rPr>
              <a:t>をご存じですか？</a:t>
            </a:r>
            <a:endParaRPr kumimoji="1" lang="ja-JP" altLang="en-US" sz="3200" dirty="0">
              <a:solidFill>
                <a:schemeClr val="tx1"/>
              </a:solidFill>
            </a:endParaRPr>
          </a:p>
        </p:txBody>
      </p:sp>
      <p:pic>
        <p:nvPicPr>
          <p:cNvPr id="8" name="図 7" descr="人, 食品, フルーツ, 男 が含まれている画像&#10;&#10;自動的に生成された説明">
            <a:extLst>
              <a:ext uri="{FF2B5EF4-FFF2-40B4-BE49-F238E27FC236}">
                <a16:creationId xmlns:a16="http://schemas.microsoft.com/office/drawing/2014/main" id="{6659819E-DBC6-4334-9778-67AA722AC4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0" y="3035346"/>
            <a:ext cx="1845151" cy="2600708"/>
          </a:xfrm>
          <a:prstGeom prst="rect">
            <a:avLst/>
          </a:prstGeom>
        </p:spPr>
      </p:pic>
      <p:sp>
        <p:nvSpPr>
          <p:cNvPr id="9" name="正方形/長方形 8">
            <a:extLst>
              <a:ext uri="{FF2B5EF4-FFF2-40B4-BE49-F238E27FC236}">
                <a16:creationId xmlns:a16="http://schemas.microsoft.com/office/drawing/2014/main" id="{D9DEEA40-B294-4570-8ED7-9CF296B9F48E}"/>
              </a:ext>
            </a:extLst>
          </p:cNvPr>
          <p:cNvSpPr/>
          <p:nvPr/>
        </p:nvSpPr>
        <p:spPr>
          <a:xfrm>
            <a:off x="535264" y="3513648"/>
            <a:ext cx="1992590" cy="369332"/>
          </a:xfrm>
          <a:prstGeom prst="rect">
            <a:avLst/>
          </a:prstGeom>
        </p:spPr>
        <p:txBody>
          <a:bodyPr wrap="square">
            <a:spAutoFit/>
          </a:bodyPr>
          <a:lstStyle/>
          <a:p>
            <a:r>
              <a:rPr lang="ja-JP" altLang="en-US" dirty="0">
                <a:latin typeface="HGS創英角ﾎﾟｯﾌﾟ体" pitchFamily="50" charset="-128"/>
                <a:ea typeface="HGS創英角ﾎﾟｯﾌﾟ体" pitchFamily="50" charset="-128"/>
              </a:rPr>
              <a:t>合格のメリット</a:t>
            </a:r>
            <a:endParaRPr lang="en-US" altLang="ja-JP" dirty="0">
              <a:latin typeface="HGS創英角ﾎﾟｯﾌﾟ体" pitchFamily="50" charset="-128"/>
              <a:ea typeface="HGS創英角ﾎﾟｯﾌﾟ体" pitchFamily="50" charset="-128"/>
            </a:endParaRPr>
          </a:p>
        </p:txBody>
      </p:sp>
      <p:sp>
        <p:nvSpPr>
          <p:cNvPr id="11" name="角丸四角形 3">
            <a:extLst>
              <a:ext uri="{FF2B5EF4-FFF2-40B4-BE49-F238E27FC236}">
                <a16:creationId xmlns:a16="http://schemas.microsoft.com/office/drawing/2014/main" id="{2CD07070-FDE9-4568-A144-F27B9C9D7C04}"/>
              </a:ext>
            </a:extLst>
          </p:cNvPr>
          <p:cNvSpPr txBox="1">
            <a:spLocks/>
          </p:cNvSpPr>
          <p:nvPr/>
        </p:nvSpPr>
        <p:spPr>
          <a:xfrm>
            <a:off x="421196" y="1462957"/>
            <a:ext cx="8301608" cy="1111866"/>
          </a:xfrm>
          <a:prstGeom prst="roundRect">
            <a:avLst/>
          </a:prstGeom>
          <a:solidFill>
            <a:schemeClr val="accent5">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4000" dirty="0">
                <a:solidFill>
                  <a:schemeClr val="tx1"/>
                </a:solidFill>
              </a:rPr>
              <a:t>A. </a:t>
            </a:r>
            <a:r>
              <a:rPr lang="ja-JP" altLang="en-US" sz="2400" dirty="0">
                <a:solidFill>
                  <a:schemeClr val="tx1"/>
                </a:solidFill>
              </a:rPr>
              <a:t>日本農業技術検定とは、新規就農や農業法人への就職を目指す人を対象とした農業専門の全国統一の試験制度です。</a:t>
            </a:r>
          </a:p>
        </p:txBody>
      </p:sp>
      <p:pic>
        <p:nvPicPr>
          <p:cNvPr id="12" name="Picture 2">
            <a:extLst>
              <a:ext uri="{FF2B5EF4-FFF2-40B4-BE49-F238E27FC236}">
                <a16:creationId xmlns:a16="http://schemas.microsoft.com/office/drawing/2014/main" id="{84353D10-E936-4FBA-BB52-BE434A784931}"/>
              </a:ext>
            </a:extLst>
          </p:cNvPr>
          <p:cNvPicPr>
            <a:picLocks noChangeAspect="1" noChangeArrowheads="1"/>
          </p:cNvPicPr>
          <p:nvPr/>
        </p:nvPicPr>
        <p:blipFill>
          <a:blip r:embed="rId4" cstate="print"/>
          <a:srcRect/>
          <a:stretch>
            <a:fillRect/>
          </a:stretch>
        </p:blipFill>
        <p:spPr bwMode="auto">
          <a:xfrm>
            <a:off x="0" y="5966080"/>
            <a:ext cx="2501662" cy="588639"/>
          </a:xfrm>
          <a:prstGeom prst="rect">
            <a:avLst/>
          </a:prstGeom>
          <a:noFill/>
          <a:ln w="9525">
            <a:noFill/>
            <a:miter lim="800000"/>
            <a:headEnd/>
            <a:tailEnd/>
          </a:ln>
          <a:effectLst/>
        </p:spPr>
      </p:pic>
      <p:sp>
        <p:nvSpPr>
          <p:cNvPr id="13" name="スクロール: 横 12">
            <a:extLst>
              <a:ext uri="{FF2B5EF4-FFF2-40B4-BE49-F238E27FC236}">
                <a16:creationId xmlns:a16="http://schemas.microsoft.com/office/drawing/2014/main" id="{2596BD4D-513D-4F65-83B1-CC31C11DF959}"/>
              </a:ext>
            </a:extLst>
          </p:cNvPr>
          <p:cNvSpPr/>
          <p:nvPr/>
        </p:nvSpPr>
        <p:spPr>
          <a:xfrm>
            <a:off x="273475" y="3429000"/>
            <a:ext cx="2170584" cy="626184"/>
          </a:xfrm>
          <a:prstGeom prst="horizontalScroll">
            <a:avLst/>
          </a:prstGeom>
          <a:solidFill>
            <a:srgbClr val="CCECFF">
              <a:alpha val="14902"/>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タイトル 1">
            <a:extLst>
              <a:ext uri="{FF2B5EF4-FFF2-40B4-BE49-F238E27FC236}">
                <a16:creationId xmlns:a16="http://schemas.microsoft.com/office/drawing/2014/main" id="{7AED1258-CA69-4B91-8C90-76ED8B6BF01F}"/>
              </a:ext>
            </a:extLst>
          </p:cNvPr>
          <p:cNvSpPr txBox="1">
            <a:spLocks/>
          </p:cNvSpPr>
          <p:nvPr/>
        </p:nvSpPr>
        <p:spPr>
          <a:xfrm>
            <a:off x="2527854" y="5811424"/>
            <a:ext cx="6550496" cy="898056"/>
          </a:xfrm>
          <a:prstGeom prst="rect">
            <a:avLst/>
          </a:prstGeom>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dirty="0"/>
              <a:t>2021</a:t>
            </a:r>
            <a:r>
              <a:rPr lang="ja-JP" altLang="en-US" sz="1600" dirty="0"/>
              <a:t>年版　日本農業技術検定過去問題集３級　（</a:t>
            </a:r>
            <a:r>
              <a:rPr lang="en-US" altLang="ja-JP" sz="1600" dirty="0"/>
              <a:t>R03-01</a:t>
            </a:r>
            <a:r>
              <a:rPr lang="ja-JP" altLang="en-US" sz="1600" dirty="0"/>
              <a:t>）　</a:t>
            </a:r>
            <a:r>
              <a:rPr lang="en-US" altLang="ja-JP" sz="1600" dirty="0"/>
              <a:t>1,100</a:t>
            </a:r>
            <a:r>
              <a:rPr lang="ja-JP" altLang="en-US" sz="1600" dirty="0"/>
              <a:t>円（税込）</a:t>
            </a:r>
            <a:r>
              <a:rPr lang="en-US" altLang="ja-JP" sz="1600" dirty="0"/>
              <a:t>2021</a:t>
            </a:r>
            <a:r>
              <a:rPr lang="ja-JP" altLang="en-US" sz="1600" dirty="0"/>
              <a:t>年版　日本農業技術検定過去問題集２級　（</a:t>
            </a:r>
            <a:r>
              <a:rPr lang="en-US" altLang="ja-JP" sz="1600" dirty="0"/>
              <a:t>R03-02</a:t>
            </a:r>
            <a:r>
              <a:rPr lang="ja-JP" altLang="en-US" sz="1600" dirty="0"/>
              <a:t>）　　</a:t>
            </a:r>
            <a:r>
              <a:rPr lang="en-US" altLang="ja-JP" sz="1600" dirty="0"/>
              <a:t>700</a:t>
            </a:r>
            <a:r>
              <a:rPr lang="ja-JP" altLang="en-US" sz="1600" dirty="0"/>
              <a:t>円（税込）</a:t>
            </a:r>
          </a:p>
        </p:txBody>
      </p:sp>
      <p:sp>
        <p:nvSpPr>
          <p:cNvPr id="2" name="吹き出し: 円形 1">
            <a:extLst>
              <a:ext uri="{FF2B5EF4-FFF2-40B4-BE49-F238E27FC236}">
                <a16:creationId xmlns:a16="http://schemas.microsoft.com/office/drawing/2014/main" id="{87CF09EB-6F3A-4790-8797-6DD3F067354F}"/>
              </a:ext>
            </a:extLst>
          </p:cNvPr>
          <p:cNvSpPr/>
          <p:nvPr/>
        </p:nvSpPr>
        <p:spPr>
          <a:xfrm>
            <a:off x="2578619" y="2770081"/>
            <a:ext cx="2455716" cy="898056"/>
          </a:xfrm>
          <a:prstGeom prst="wedgeEllipseCallout">
            <a:avLst>
              <a:gd name="adj1" fmla="val 39920"/>
              <a:gd name="adj2" fmla="val 51782"/>
            </a:avLst>
          </a:prstGeom>
          <a:solidFill>
            <a:schemeClr val="accent1">
              <a:lumMod val="20000"/>
              <a:lumOff val="80000"/>
              <a:alpha val="73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過去問題集で試験対策を！</a:t>
            </a:r>
          </a:p>
        </p:txBody>
      </p:sp>
      <p:sp>
        <p:nvSpPr>
          <p:cNvPr id="16" name="サブタイトル 2">
            <a:extLst>
              <a:ext uri="{FF2B5EF4-FFF2-40B4-BE49-F238E27FC236}">
                <a16:creationId xmlns:a16="http://schemas.microsoft.com/office/drawing/2014/main" id="{5A0A5BF7-DB76-4D31-9791-1E5E815DC1E2}"/>
              </a:ext>
            </a:extLst>
          </p:cNvPr>
          <p:cNvSpPr txBox="1">
            <a:spLocks/>
          </p:cNvSpPr>
          <p:nvPr/>
        </p:nvSpPr>
        <p:spPr>
          <a:xfrm>
            <a:off x="51201" y="4139832"/>
            <a:ext cx="4986102" cy="1439201"/>
          </a:xfrm>
          <a:prstGeom prst="rect">
            <a:avLst/>
          </a:prstGeom>
          <a:solidFill>
            <a:srgbClr val="FFFF00">
              <a:alpha val="14000"/>
            </a:srgb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800" dirty="0">
                <a:latin typeface="HGS創英角ﾎﾟｯﾌﾟ体" pitchFamily="50" charset="-128"/>
                <a:ea typeface="HGS創英角ﾎﾟｯﾌﾟ体" pitchFamily="50" charset="-128"/>
              </a:rPr>
              <a:t>☆農業系大学の推薦で入学で有利になったり、授業料が免除されることがあります！</a:t>
            </a:r>
            <a:endParaRPr lang="en-US" altLang="ja-JP" sz="1800" dirty="0">
              <a:latin typeface="HGS創英角ﾎﾟｯﾌﾟ体" pitchFamily="50" charset="-128"/>
              <a:ea typeface="HGS創英角ﾎﾟｯﾌﾟ体" pitchFamily="50" charset="-128"/>
            </a:endParaRPr>
          </a:p>
          <a:p>
            <a:pPr marL="0" indent="0">
              <a:buNone/>
            </a:pPr>
            <a:r>
              <a:rPr lang="ja-JP" altLang="en-US" sz="1800" dirty="0">
                <a:latin typeface="HGS創英角ﾎﾟｯﾌﾟ体" pitchFamily="50" charset="-128"/>
                <a:ea typeface="HGS創英角ﾎﾟｯﾌﾟ体" pitchFamily="50" charset="-128"/>
              </a:rPr>
              <a:t>☆農業法人への就職の際、アピールポイントになります！　　　などなど・・・</a:t>
            </a:r>
            <a:endParaRPr lang="en-US" altLang="ja-JP" sz="1800" dirty="0">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41455674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218</Words>
  <Application>Microsoft Office PowerPoint</Application>
  <PresentationFormat>画面に合わせる (4:3)</PresentationFormat>
  <Paragraphs>17</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HGS創英角ﾎﾟｯﾌﾟ体</vt:lpstr>
      <vt:lpstr>HG創英角ﾎﾟｯﾌﾟ体</vt:lpstr>
      <vt:lpstr>Arial</vt:lpstr>
      <vt:lpstr>Calibri</vt:lpstr>
      <vt:lpstr>Office テーマ</vt:lpstr>
      <vt:lpstr>PowerPoint プレゼンテーション</vt:lpstr>
      <vt:lpstr>令和２年度版 よくわかる農家の青色申告</vt:lpstr>
      <vt:lpstr>Q.　「日本農業技術検定」をご存じですか？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全国農業会議所</dc:creator>
  <cp:lastModifiedBy>多賀　 定</cp:lastModifiedBy>
  <cp:revision>133</cp:revision>
  <dcterms:created xsi:type="dcterms:W3CDTF">2021-01-26T05:49:29Z</dcterms:created>
  <dcterms:modified xsi:type="dcterms:W3CDTF">2021-05-18T06:12:12Z</dcterms:modified>
</cp:coreProperties>
</file>