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0"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4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184571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81802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131045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223573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201692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246581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1834309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1253435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334435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369852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797008-F3C0-4DE2-8EBB-F7E9BEE08C36}"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347250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97008-F3C0-4DE2-8EBB-F7E9BEE08C36}" type="datetimeFigureOut">
              <a:rPr kumimoji="1" lang="ja-JP" altLang="en-US" smtClean="0"/>
              <a:t>2021/8/6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47F94-96D5-4550-BDB8-A12EB7D42973}" type="slidenum">
              <a:rPr kumimoji="1" lang="ja-JP" altLang="en-US" smtClean="0"/>
              <a:t>‹#›</a:t>
            </a:fld>
            <a:endParaRPr kumimoji="1" lang="ja-JP" altLang="en-US"/>
          </a:p>
        </p:txBody>
      </p:sp>
    </p:spTree>
    <p:extLst>
      <p:ext uri="{BB962C8B-B14F-4D97-AF65-F5344CB8AC3E}">
        <p14:creationId xmlns:p14="http://schemas.microsoft.com/office/powerpoint/2010/main" val="309243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01736" y="2359725"/>
            <a:ext cx="8421275" cy="1743106"/>
          </a:xfrm>
          <a:prstGeom prst="rect">
            <a:avLst/>
          </a:prstGeom>
          <a:noFill/>
          <a:ln w="9525">
            <a:noFill/>
            <a:miter lim="800000"/>
            <a:headEnd/>
            <a:tailEnd/>
          </a:ln>
          <a:effectLst/>
        </p:spPr>
      </p:pic>
      <p:sp>
        <p:nvSpPr>
          <p:cNvPr id="5" name="円形吹き出し 4"/>
          <p:cNvSpPr/>
          <p:nvPr/>
        </p:nvSpPr>
        <p:spPr>
          <a:xfrm>
            <a:off x="107504" y="116632"/>
            <a:ext cx="6408712" cy="1800200"/>
          </a:xfrm>
          <a:prstGeom prst="wedgeEllipseCallout">
            <a:avLst>
              <a:gd name="adj1" fmla="val 25948"/>
              <a:gd name="adj2" fmla="val 64819"/>
            </a:avLst>
          </a:prstGeom>
          <a:solidFill>
            <a:schemeClr val="accent1">
              <a:alpha val="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HG創英角ﾎﾟｯﾌﾟ体" pitchFamily="49" charset="-128"/>
                <a:ea typeface="HG創英角ﾎﾟｯﾌﾟ体" pitchFamily="49" charset="-128"/>
              </a:rPr>
              <a:t>ここでしか買えない</a:t>
            </a:r>
            <a:endParaRPr kumimoji="1" lang="en-US" altLang="ja-JP" sz="3600" dirty="0">
              <a:solidFill>
                <a:schemeClr val="tx1"/>
              </a:solidFill>
              <a:latin typeface="HG創英角ﾎﾟｯﾌﾟ体" pitchFamily="49" charset="-128"/>
              <a:ea typeface="HG創英角ﾎﾟｯﾌﾟ体" pitchFamily="49" charset="-128"/>
            </a:endParaRPr>
          </a:p>
          <a:p>
            <a:pPr algn="ctr"/>
            <a:r>
              <a:rPr kumimoji="1" lang="ja-JP" altLang="en-US" sz="3600" dirty="0">
                <a:solidFill>
                  <a:schemeClr val="tx1"/>
                </a:solidFill>
                <a:latin typeface="HG創英角ﾎﾟｯﾌﾟ体" pitchFamily="49" charset="-128"/>
                <a:ea typeface="HG創英角ﾎﾟｯﾌﾟ体" pitchFamily="49" charset="-128"/>
              </a:rPr>
              <a:t>農家のための図書</a:t>
            </a:r>
          </a:p>
        </p:txBody>
      </p:sp>
      <p:sp>
        <p:nvSpPr>
          <p:cNvPr id="6" name="サブタイトル 2">
            <a:extLst>
              <a:ext uri="{FF2B5EF4-FFF2-40B4-BE49-F238E27FC236}">
                <a16:creationId xmlns:a16="http://schemas.microsoft.com/office/drawing/2014/main" id="{5A0A5BF7-DB76-4D31-9791-1E5E815DC1E2}"/>
              </a:ext>
            </a:extLst>
          </p:cNvPr>
          <p:cNvSpPr txBox="1">
            <a:spLocks/>
          </p:cNvSpPr>
          <p:nvPr/>
        </p:nvSpPr>
        <p:spPr>
          <a:xfrm>
            <a:off x="539552" y="4524035"/>
            <a:ext cx="7848872" cy="1584176"/>
          </a:xfrm>
          <a:prstGeom prst="rect">
            <a:avLst/>
          </a:prstGeom>
          <a:solidFill>
            <a:srgbClr val="FFFF00">
              <a:alpha val="14000"/>
            </a:srgbClr>
          </a:solidFill>
        </p:spPr>
        <p:txBody>
          <a:bodyPr vert="horz" lIns="91440" tIns="45720" rIns="91440" bIns="45720" rtlCol="0">
            <a:norm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indent="0">
              <a:buNone/>
            </a:pPr>
            <a:r>
              <a:rPr lang="ja-JP" altLang="en-US" sz="2800" dirty="0">
                <a:latin typeface="HGS創英角ﾎﾟｯﾌﾟ体" pitchFamily="50" charset="-128"/>
                <a:ea typeface="HGS創英角ﾎﾟｯﾌﾟ体" pitchFamily="50" charset="-128"/>
              </a:rPr>
              <a:t>☆出店販売では送料がかかりません！</a:t>
            </a:r>
            <a:endParaRPr lang="en-US" altLang="ja-JP" sz="2800" dirty="0">
              <a:latin typeface="HGS創英角ﾎﾟｯﾌﾟ体" pitchFamily="50" charset="-128"/>
              <a:ea typeface="HGS創英角ﾎﾟｯﾌﾟ体" pitchFamily="50" charset="-128"/>
            </a:endParaRPr>
          </a:p>
          <a:p>
            <a:pPr marL="0" indent="0">
              <a:buNone/>
            </a:pPr>
            <a:endParaRPr lang="en-US" altLang="ja-JP" sz="2800" dirty="0">
              <a:latin typeface="HGS創英角ﾎﾟｯﾌﾟ体" pitchFamily="50" charset="-128"/>
              <a:ea typeface="HGS創英角ﾎﾟｯﾌﾟ体" pitchFamily="50" charset="-128"/>
            </a:endParaRPr>
          </a:p>
          <a:p>
            <a:pPr marL="0" indent="0">
              <a:buNone/>
            </a:pPr>
            <a:r>
              <a:rPr lang="ja-JP" altLang="en-US" sz="2800" dirty="0">
                <a:latin typeface="HGS創英角ﾎﾟｯﾌﾟ体" pitchFamily="50" charset="-128"/>
                <a:ea typeface="HGS創英角ﾎﾟｯﾌﾟ体" pitchFamily="50" charset="-128"/>
              </a:rPr>
              <a:t>☆お買い得なこの機会をお見逃しなく！</a:t>
            </a:r>
            <a:endParaRPr lang="en-US" altLang="ja-JP" sz="2800" dirty="0">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705114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15616" y="5877272"/>
            <a:ext cx="415498" cy="369332"/>
          </a:xfrm>
          <a:prstGeom prst="rect">
            <a:avLst/>
          </a:prstGeom>
          <a:noFill/>
        </p:spPr>
        <p:txBody>
          <a:bodyPr wrap="none" rtlCol="0">
            <a:spAutoFit/>
          </a:bodyPr>
          <a:lstStyle/>
          <a:p>
            <a:r>
              <a:rPr lang="ja-JP" altLang="en-US" dirty="0"/>
              <a:t>！</a:t>
            </a:r>
            <a:endParaRPr kumimoji="1" lang="ja-JP" altLang="en-US" dirty="0"/>
          </a:p>
        </p:txBody>
      </p:sp>
      <p:sp>
        <p:nvSpPr>
          <p:cNvPr id="5" name="テキスト ボックス 4"/>
          <p:cNvSpPr txBox="1"/>
          <p:nvPr/>
        </p:nvSpPr>
        <p:spPr>
          <a:xfrm>
            <a:off x="467544" y="2651394"/>
            <a:ext cx="8424936" cy="1569660"/>
          </a:xfrm>
          <a:prstGeom prst="rect">
            <a:avLst/>
          </a:prstGeom>
          <a:noFill/>
        </p:spPr>
        <p:txBody>
          <a:bodyPr wrap="square" rtlCol="0">
            <a:spAutoFit/>
          </a:bodyPr>
          <a:lstStyle/>
          <a:p>
            <a:r>
              <a:rPr lang="ja-JP" altLang="en-US" sz="3200" u="sng" dirty="0">
                <a:latin typeface="UD デジタル 教科書体 NK-R" panose="02020400000000000000" pitchFamily="18" charset="-128"/>
                <a:ea typeface="UD デジタル 教科書体 NK-R" panose="02020400000000000000" pitchFamily="18" charset="-128"/>
              </a:rPr>
              <a:t>●</a:t>
            </a:r>
            <a:r>
              <a:rPr lang="ja-JP" altLang="ja-JP" sz="3200" u="sng" dirty="0">
                <a:latin typeface="UD デジタル 教科書体 NK-R" panose="02020400000000000000" pitchFamily="18" charset="-128"/>
                <a:ea typeface="UD デジタル 教科書体 NK-R" panose="02020400000000000000" pitchFamily="18" charset="-128"/>
              </a:rPr>
              <a:t>昭和６０年以来のロングセラー</a:t>
            </a:r>
            <a:r>
              <a:rPr lang="ja-JP" altLang="en-US" sz="3200" u="sng" dirty="0">
                <a:latin typeface="UD デジタル 教科書体 NK-R" panose="02020400000000000000" pitchFamily="18" charset="-128"/>
                <a:ea typeface="UD デジタル 教科書体 NK-R" panose="02020400000000000000" pitchFamily="18" charset="-128"/>
              </a:rPr>
              <a:t>！</a:t>
            </a:r>
            <a:endParaRPr lang="en-US" altLang="ja-JP" sz="3200" u="sng" dirty="0">
              <a:latin typeface="UD デジタル 教科書体 NK-R" panose="02020400000000000000" pitchFamily="18" charset="-128"/>
              <a:ea typeface="UD デジタル 教科書体 NK-R" panose="02020400000000000000" pitchFamily="18" charset="-128"/>
            </a:endParaRPr>
          </a:p>
          <a:p>
            <a:r>
              <a:rPr lang="ja-JP" altLang="en-US" sz="3200" u="sng" dirty="0">
                <a:latin typeface="UD デジタル 教科書体 NK-R" panose="02020400000000000000" pitchFamily="18" charset="-128"/>
                <a:ea typeface="UD デジタル 教科書体 NK-R" panose="02020400000000000000" pitchFamily="18" charset="-128"/>
              </a:rPr>
              <a:t>●Ｑ＆Ａで分かりやすい！</a:t>
            </a:r>
            <a:endParaRPr lang="en-US" altLang="ja-JP" sz="3200" u="sng" dirty="0">
              <a:latin typeface="UD デジタル 教科書体 NK-R" panose="02020400000000000000" pitchFamily="18" charset="-128"/>
              <a:ea typeface="UD デジタル 教科書体 NK-R" panose="02020400000000000000" pitchFamily="18" charset="-128"/>
            </a:endParaRPr>
          </a:p>
          <a:p>
            <a:r>
              <a:rPr lang="ja-JP" altLang="en-US" sz="3200" u="sng" dirty="0">
                <a:latin typeface="UD デジタル 教科書体 NK-R" panose="02020400000000000000" pitchFamily="18" charset="-128"/>
                <a:ea typeface="UD デジタル 教科書体 NK-R" panose="02020400000000000000" pitchFamily="18" charset="-128"/>
              </a:rPr>
              <a:t>●生産緑地法、都市農地貸借円滑化法を追加！</a:t>
            </a:r>
            <a:endParaRPr kumimoji="1" lang="ja-JP" altLang="en-US" sz="3200" u="sng"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5004048" y="88887"/>
            <a:ext cx="4716016" cy="2554545"/>
          </a:xfrm>
          <a:prstGeom prst="rect">
            <a:avLst/>
          </a:prstGeom>
        </p:spPr>
        <p:txBody>
          <a:bodyPr wrap="square">
            <a:spAutoFit/>
          </a:bodyPr>
          <a:lstStyle/>
          <a:p>
            <a:r>
              <a:rPr lang="ja-JP" alt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HG丸ｺﾞｼｯｸM-PRO" panose="020F0600000000000000" pitchFamily="50" charset="-128"/>
                <a:ea typeface="HG丸ｺﾞｼｯｸM-PRO" panose="020F0600000000000000" pitchFamily="50" charset="-128"/>
              </a:rPr>
              <a:t>読めば</a:t>
            </a:r>
            <a:endParaRPr lang="en-US" altLang="ja-JP"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HG丸ｺﾞｼｯｸM-PRO" panose="020F0600000000000000" pitchFamily="50" charset="-128"/>
              <a:ea typeface="HG丸ｺﾞｼｯｸM-PRO" panose="020F0600000000000000" pitchFamily="50" charset="-128"/>
            </a:endParaRPr>
          </a:p>
          <a:p>
            <a:r>
              <a:rPr lang="ja-JP" alt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HG丸ｺﾞｼｯｸM-PRO" panose="020F0600000000000000" pitchFamily="50" charset="-128"/>
                <a:ea typeface="HG丸ｺﾞｼｯｸM-PRO" panose="020F0600000000000000" pitchFamily="50" charset="-128"/>
              </a:rPr>
              <a:t>即解消！</a:t>
            </a:r>
          </a:p>
        </p:txBody>
      </p:sp>
      <p:sp>
        <p:nvSpPr>
          <p:cNvPr id="9" name="正方形/長方形 8"/>
          <p:cNvSpPr/>
          <p:nvPr/>
        </p:nvSpPr>
        <p:spPr>
          <a:xfrm>
            <a:off x="327841" y="4437112"/>
            <a:ext cx="8488318" cy="202551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4800" dirty="0">
                <a:ea typeface="ＤＦ特太ゴシック体" panose="02010609000101010101" pitchFamily="1" charset="-128"/>
              </a:rPr>
              <a:t>新・農地の法律がよくわかる</a:t>
            </a:r>
            <a:endParaRPr lang="en-US" altLang="ja-JP" sz="4800" dirty="0">
              <a:ea typeface="ＤＦ特太ゴシック体" panose="02010609000101010101" pitchFamily="1" charset="-128"/>
            </a:endParaRPr>
          </a:p>
          <a:p>
            <a:pPr algn="ctr"/>
            <a:r>
              <a:rPr lang="ja-JP" altLang="ja-JP" sz="4800" dirty="0">
                <a:ea typeface="ＤＦ特太ゴシック体" panose="02010609000101010101" pitchFamily="1" charset="-128"/>
              </a:rPr>
              <a:t>百問百答（改訂３版）</a:t>
            </a:r>
            <a:endParaRPr lang="ja-JP" altLang="en-US" sz="4800" dirty="0">
              <a:ea typeface="ＤＦ特太ゴシック体" panose="02010609000101010101" pitchFamily="1" charset="-128"/>
            </a:endParaRPr>
          </a:p>
        </p:txBody>
      </p:sp>
      <p:sp>
        <p:nvSpPr>
          <p:cNvPr id="11" name="角丸四角形吹き出し 10"/>
          <p:cNvSpPr/>
          <p:nvPr/>
        </p:nvSpPr>
        <p:spPr>
          <a:xfrm>
            <a:off x="251520" y="260648"/>
            <a:ext cx="4104456" cy="2232248"/>
          </a:xfrm>
          <a:prstGeom prst="wedgeRoundRectCallout">
            <a:avLst>
              <a:gd name="adj1" fmla="val 58338"/>
              <a:gd name="adj2" fmla="val 2882"/>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4000" b="1" dirty="0">
                <a:solidFill>
                  <a:srgbClr val="FF0000"/>
                </a:solidFill>
                <a:latin typeface="HG丸ｺﾞｼｯｸM-PRO" panose="020F0600000000000000" pitchFamily="50" charset="-128"/>
                <a:ea typeface="HG丸ｺﾞｼｯｸM-PRO" panose="020F0600000000000000" pitchFamily="50" charset="-128"/>
              </a:rPr>
              <a:t>農地制度</a:t>
            </a:r>
            <a:r>
              <a:rPr lang="ja-JP" altLang="en-US" sz="4000" b="1" dirty="0">
                <a:latin typeface="HG丸ｺﾞｼｯｸM-PRO" panose="020F0600000000000000" pitchFamily="50" charset="-128"/>
                <a:ea typeface="HG丸ｺﾞｼｯｸM-PRO" panose="020F0600000000000000" pitchFamily="50" charset="-128"/>
              </a:rPr>
              <a:t>の疑問あれこれ･･</a:t>
            </a:r>
            <a:endParaRPr lang="en-US" altLang="ja-JP" sz="4000" b="1" dirty="0">
              <a:latin typeface="HG丸ｺﾞｼｯｸM-PRO" panose="020F0600000000000000" pitchFamily="50" charset="-128"/>
              <a:ea typeface="HG丸ｺﾞｼｯｸM-PRO" panose="020F0600000000000000" pitchFamily="50" charset="-128"/>
            </a:endParaRPr>
          </a:p>
          <a:p>
            <a:endParaRPr kumimoji="1" lang="ja-JP" altLang="en-US" sz="4000" dirty="0"/>
          </a:p>
        </p:txBody>
      </p:sp>
      <p:pic>
        <p:nvPicPr>
          <p:cNvPr id="1026" name="Picture 2" descr="C:\Users\noriya\Desktop\nouka_man3_ques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1130" y="1390569"/>
            <a:ext cx="770790" cy="983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332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8650" y="260648"/>
            <a:ext cx="8941870" cy="1569660"/>
          </a:xfrm>
          <a:prstGeom prst="rect">
            <a:avLst/>
          </a:prstGeom>
          <a:noFill/>
        </p:spPr>
        <p:txBody>
          <a:bodyPr wrap="none" rtlCol="0">
            <a:spAutoFit/>
          </a:bodyPr>
          <a:lstStyle/>
          <a:p>
            <a:pPr algn="ctr"/>
            <a:r>
              <a:rPr lang="ja-JP" altLang="en-US" sz="4800" dirty="0">
                <a:solidFill>
                  <a:schemeClr val="tx2">
                    <a:lumMod val="75000"/>
                  </a:schemeClr>
                </a:solidFill>
                <a:ea typeface="ＤＦ特太ゴシック体" panose="02010609000101010101" pitchFamily="1" charset="-128"/>
              </a:rPr>
              <a:t>全ての関係者に捧</a:t>
            </a:r>
            <a:r>
              <a:rPr lang="ja-JP" altLang="en-US" sz="4800" dirty="0" err="1">
                <a:solidFill>
                  <a:schemeClr val="tx2">
                    <a:lumMod val="75000"/>
                  </a:schemeClr>
                </a:solidFill>
                <a:ea typeface="ＤＦ特太ゴシック体" panose="02010609000101010101" pitchFamily="1" charset="-128"/>
              </a:rPr>
              <a:t>ぐ</a:t>
            </a:r>
            <a:r>
              <a:rPr lang="en-US" altLang="ja-JP" sz="4800" dirty="0">
                <a:solidFill>
                  <a:schemeClr val="tx2">
                    <a:lumMod val="75000"/>
                  </a:schemeClr>
                </a:solidFill>
                <a:ea typeface="ＤＦ特太ゴシック体" panose="02010609000101010101" pitchFamily="1" charset="-128"/>
              </a:rPr>
              <a:t>｢</a:t>
            </a:r>
            <a:r>
              <a:rPr lang="ja-JP" altLang="en-US" sz="4800" dirty="0">
                <a:solidFill>
                  <a:schemeClr val="tx2">
                    <a:lumMod val="75000"/>
                  </a:schemeClr>
                </a:solidFill>
                <a:ea typeface="ＤＦ特太ゴシック体" panose="02010609000101010101" pitchFamily="1" charset="-128"/>
              </a:rPr>
              <a:t>バイブル</a:t>
            </a:r>
            <a:r>
              <a:rPr lang="en-US" altLang="ja-JP" sz="4800" dirty="0">
                <a:solidFill>
                  <a:schemeClr val="tx2">
                    <a:lumMod val="75000"/>
                  </a:schemeClr>
                </a:solidFill>
                <a:ea typeface="ＤＦ特太ゴシック体" panose="02010609000101010101" pitchFamily="1" charset="-128"/>
              </a:rPr>
              <a:t>｣</a:t>
            </a:r>
          </a:p>
          <a:p>
            <a:pPr algn="ctr"/>
            <a:r>
              <a:rPr lang="ja-JP" altLang="en-US" sz="4800" dirty="0">
                <a:solidFill>
                  <a:schemeClr val="tx2">
                    <a:lumMod val="75000"/>
                  </a:schemeClr>
                </a:solidFill>
                <a:ea typeface="ＤＦ特太ゴシック体" panose="02010609000101010101" pitchFamily="1" charset="-128"/>
              </a:rPr>
              <a:t> 農地法・逐条解説書の決定版！</a:t>
            </a:r>
            <a:endParaRPr kumimoji="1" lang="ja-JP" altLang="en-US" sz="4800" dirty="0">
              <a:solidFill>
                <a:schemeClr val="tx2">
                  <a:lumMod val="75000"/>
                </a:schemeClr>
              </a:solidFill>
              <a:ea typeface="ＤＦ特太ゴシック体" panose="02010609000101010101" pitchFamily="1" charset="-128"/>
            </a:endParaRPr>
          </a:p>
        </p:txBody>
      </p:sp>
      <p:sp>
        <p:nvSpPr>
          <p:cNvPr id="8" name="正方形/長方形 7"/>
          <p:cNvSpPr/>
          <p:nvPr/>
        </p:nvSpPr>
        <p:spPr>
          <a:xfrm>
            <a:off x="683568" y="1988840"/>
            <a:ext cx="7992888" cy="194421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ja-JP" sz="5400" b="1" dirty="0"/>
              <a:t>農地法の解説</a:t>
            </a:r>
            <a:endParaRPr lang="en-US" altLang="ja-JP" sz="5400" b="1" dirty="0"/>
          </a:p>
          <a:p>
            <a:pPr algn="ctr"/>
            <a:r>
              <a:rPr lang="ja-JP" altLang="ja-JP" sz="4400" b="1" dirty="0"/>
              <a:t>（改訂三版）</a:t>
            </a:r>
          </a:p>
        </p:txBody>
      </p:sp>
      <p:pic>
        <p:nvPicPr>
          <p:cNvPr id="1027" name="Picture 3" descr="C:\Users\noriya\Desktop\仙元山　農地.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358" y="5013176"/>
            <a:ext cx="1285644" cy="964234"/>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791357" y="4225283"/>
            <a:ext cx="8390805" cy="2062103"/>
          </a:xfrm>
          <a:prstGeom prst="rect">
            <a:avLst/>
          </a:prstGeom>
        </p:spPr>
        <p:txBody>
          <a:bodyPr wrap="square">
            <a:spAutoFit/>
          </a:bodyPr>
          <a:lstStyle/>
          <a:p>
            <a:r>
              <a:rPr lang="ja-JP" altLang="ja-JP" sz="3200" u="sng" dirty="0">
                <a:solidFill>
                  <a:srgbClr val="FF0000"/>
                </a:solidFill>
                <a:latin typeface="UD デジタル 教科書体 N-B" panose="02020700000000000000" pitchFamily="17" charset="-128"/>
                <a:ea typeface="UD デジタル 教科書体 N-B" panose="02020700000000000000" pitchFamily="17" charset="-128"/>
              </a:rPr>
              <a:t>平成</a:t>
            </a:r>
            <a:r>
              <a:rPr lang="en-US" altLang="ja-JP" sz="3200" u="sng" dirty="0">
                <a:solidFill>
                  <a:srgbClr val="FF0000"/>
                </a:solidFill>
                <a:latin typeface="UD デジタル 教科書体 N-B" panose="02020700000000000000" pitchFamily="17" charset="-128"/>
                <a:ea typeface="UD デジタル 教科書体 N-B" panose="02020700000000000000" pitchFamily="17" charset="-128"/>
              </a:rPr>
              <a:t>30</a:t>
            </a:r>
            <a:r>
              <a:rPr lang="ja-JP" altLang="ja-JP" sz="3200" u="sng" dirty="0">
                <a:solidFill>
                  <a:srgbClr val="FF0000"/>
                </a:solidFill>
                <a:latin typeface="UD デジタル 教科書体 N-B" panose="02020700000000000000" pitchFamily="17" charset="-128"/>
                <a:ea typeface="UD デジタル 教科書体 N-B" panose="02020700000000000000" pitchFamily="17" charset="-128"/>
              </a:rPr>
              <a:t>年、令和元年の</a:t>
            </a:r>
            <a:r>
              <a:rPr lang="ja-JP" altLang="en-US" sz="3200" u="sng" dirty="0">
                <a:solidFill>
                  <a:srgbClr val="FF0000"/>
                </a:solidFill>
                <a:latin typeface="UD デジタル 教科書体 N-B" panose="02020700000000000000" pitchFamily="17" charset="-128"/>
                <a:ea typeface="UD デジタル 教科書体 N-B" panose="02020700000000000000" pitchFamily="17" charset="-128"/>
              </a:rPr>
              <a:t>法</a:t>
            </a:r>
            <a:r>
              <a:rPr lang="ja-JP" altLang="ja-JP" sz="3200" u="sng" dirty="0">
                <a:solidFill>
                  <a:srgbClr val="FF0000"/>
                </a:solidFill>
                <a:latin typeface="UD デジタル 教科書体 N-B" panose="02020700000000000000" pitchFamily="17" charset="-128"/>
                <a:ea typeface="UD デジタル 教科書体 N-B" panose="02020700000000000000" pitchFamily="17" charset="-128"/>
              </a:rPr>
              <a:t>改正</a:t>
            </a:r>
            <a:r>
              <a:rPr lang="ja-JP" altLang="en-US" sz="3200" u="sng" dirty="0">
                <a:solidFill>
                  <a:srgbClr val="FF0000"/>
                </a:solidFill>
                <a:latin typeface="UD デジタル 教科書体 N-B" panose="02020700000000000000" pitchFamily="17" charset="-128"/>
                <a:ea typeface="UD デジタル 教科書体 N-B" panose="02020700000000000000" pitchFamily="17" charset="-128"/>
              </a:rPr>
              <a:t>等を反映</a:t>
            </a:r>
            <a:endParaRPr lang="en-US" altLang="ja-JP" sz="3200" u="sng" dirty="0">
              <a:solidFill>
                <a:srgbClr val="FF0000"/>
              </a:solidFill>
              <a:latin typeface="UD デジタル 教科書体 N-B" panose="02020700000000000000" pitchFamily="17" charset="-128"/>
              <a:ea typeface="UD デジタル 教科書体 N-B" panose="02020700000000000000" pitchFamily="17" charset="-128"/>
            </a:endParaRPr>
          </a:p>
          <a:p>
            <a:r>
              <a:rPr lang="ja-JP" altLang="en-US" sz="3200" dirty="0">
                <a:latin typeface="UD デジタル 教科書体 N-B" panose="02020700000000000000" pitchFamily="17" charset="-128"/>
                <a:ea typeface="UD デジタル 教科書体 N-B" panose="02020700000000000000" pitchFamily="17" charset="-128"/>
              </a:rPr>
              <a:t>      ・</a:t>
            </a:r>
            <a:r>
              <a:rPr lang="ja-JP" altLang="ja-JP" sz="3200" dirty="0">
                <a:latin typeface="UD デジタル 教科書体 N-B" panose="02020700000000000000" pitchFamily="17" charset="-128"/>
                <a:ea typeface="UD デジタル 教科書体 N-B" panose="02020700000000000000" pitchFamily="17" charset="-128"/>
              </a:rPr>
              <a:t>農作物栽培高度化施設に関する特例</a:t>
            </a:r>
            <a:endParaRPr lang="en-US" altLang="ja-JP" sz="3200" dirty="0">
              <a:latin typeface="UD デジタル 教科書体 N-B" panose="02020700000000000000" pitchFamily="17" charset="-128"/>
              <a:ea typeface="UD デジタル 教科書体 N-B" panose="02020700000000000000" pitchFamily="17" charset="-128"/>
            </a:endParaRPr>
          </a:p>
          <a:p>
            <a:r>
              <a:rPr lang="ja-JP" altLang="en-US" sz="3200" dirty="0">
                <a:latin typeface="UD デジタル 教科書体 N-B" panose="02020700000000000000" pitchFamily="17" charset="-128"/>
                <a:ea typeface="UD デジタル 教科書体 N-B" panose="02020700000000000000" pitchFamily="17" charset="-128"/>
              </a:rPr>
              <a:t>      ・</a:t>
            </a:r>
            <a:r>
              <a:rPr lang="ja-JP" altLang="ja-JP" sz="3200" dirty="0">
                <a:latin typeface="UD デジタル 教科書体 N-B" panose="02020700000000000000" pitchFamily="17" charset="-128"/>
                <a:ea typeface="UD デジタル 教科書体 N-B" panose="02020700000000000000" pitchFamily="17" charset="-128"/>
              </a:rPr>
              <a:t>所有者不明の遊休農地の公示制度</a:t>
            </a:r>
            <a:endParaRPr lang="en-US" altLang="ja-JP" sz="3200" dirty="0">
              <a:latin typeface="UD デジタル 教科書体 N-B" panose="02020700000000000000" pitchFamily="17" charset="-128"/>
              <a:ea typeface="UD デジタル 教科書体 N-B" panose="02020700000000000000" pitchFamily="17" charset="-128"/>
            </a:endParaRPr>
          </a:p>
          <a:p>
            <a:r>
              <a:rPr lang="ja-JP" altLang="en-US" sz="3200" dirty="0">
                <a:latin typeface="UD デジタル 教科書体 N-B" panose="02020700000000000000" pitchFamily="17" charset="-128"/>
                <a:ea typeface="UD デジタル 教科書体 N-B" panose="02020700000000000000" pitchFamily="17" charset="-128"/>
              </a:rPr>
              <a:t>      ・</a:t>
            </a:r>
            <a:r>
              <a:rPr lang="ja-JP" altLang="ja-JP" sz="3200" dirty="0">
                <a:latin typeface="UD デジタル 教科書体 N-B" panose="02020700000000000000" pitchFamily="17" charset="-128"/>
                <a:ea typeface="UD デジタル 教科書体 N-B" panose="02020700000000000000" pitchFamily="17" charset="-128"/>
              </a:rPr>
              <a:t>農地転用の不許可要件の追加</a:t>
            </a:r>
            <a:r>
              <a:rPr lang="ja-JP" altLang="en-US" sz="3200" dirty="0">
                <a:latin typeface="UD デジタル 教科書体 N-B" panose="02020700000000000000" pitchFamily="17" charset="-128"/>
                <a:ea typeface="UD デジタル 教科書体 N-B" panose="02020700000000000000" pitchFamily="17" charset="-128"/>
              </a:rPr>
              <a:t>　</a:t>
            </a:r>
            <a:r>
              <a:rPr lang="ja-JP" altLang="ja-JP" sz="3200" dirty="0">
                <a:latin typeface="UD デジタル 教科書体 N-B" panose="02020700000000000000" pitchFamily="17" charset="-128"/>
                <a:ea typeface="UD デジタル 教科書体 N-B" panose="02020700000000000000" pitchFamily="17" charset="-128"/>
              </a:rPr>
              <a:t>等</a:t>
            </a:r>
          </a:p>
        </p:txBody>
      </p:sp>
    </p:spTree>
    <p:extLst>
      <p:ext uri="{BB962C8B-B14F-4D97-AF65-F5344CB8AC3E}">
        <p14:creationId xmlns:p14="http://schemas.microsoft.com/office/powerpoint/2010/main" val="103694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1143000"/>
          </a:xfrm>
        </p:spPr>
        <p:txBody>
          <a:bodyPr>
            <a:normAutofit/>
          </a:bodyPr>
          <a:lstStyle/>
          <a:p>
            <a:r>
              <a:rPr kumimoji="1" lang="ja-JP" altLang="en-US" sz="2800" u="sng" dirty="0">
                <a:solidFill>
                  <a:schemeClr val="tx2"/>
                </a:solidFill>
                <a:latin typeface="HGS創英角ﾎﾟｯﾌﾟ体" pitchFamily="50" charset="-128"/>
                <a:ea typeface="HGS創英角ﾎﾟｯﾌﾟ体" pitchFamily="50" charset="-128"/>
              </a:rPr>
              <a:t>農家のみなさんのお悩みをサクッと解決！</a:t>
            </a:r>
          </a:p>
        </p:txBody>
      </p:sp>
      <p:sp>
        <p:nvSpPr>
          <p:cNvPr id="5" name="タイトル 1"/>
          <p:cNvSpPr txBox="1">
            <a:spLocks/>
          </p:cNvSpPr>
          <p:nvPr/>
        </p:nvSpPr>
        <p:spPr>
          <a:xfrm>
            <a:off x="4211960" y="5013176"/>
            <a:ext cx="3960440" cy="1440160"/>
          </a:xfrm>
          <a:prstGeom prst="rect">
            <a:avLst/>
          </a:prstGeom>
          <a:ln>
            <a:solidFill>
              <a:schemeClr val="tx1"/>
            </a:solidFill>
          </a:ln>
        </p:spPr>
        <p:txBody>
          <a:bodyPr vert="horz" lIns="91440" tIns="45720" rIns="91440" bIns="45720" rtlCol="0" anchor="ctr">
            <a:normAutofit fontScale="9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33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rPr>
              <a:t>令和３年度版</a:t>
            </a:r>
            <a:endParaRPr kumimoji="1" lang="en-US" altLang="ja-JP" sz="33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4400" dirty="0">
                <a:latin typeface="HGS創英角ﾎﾟｯﾌﾟ体" pitchFamily="50" charset="-128"/>
                <a:ea typeface="HGS創英角ﾎﾟｯﾌﾟ体" pitchFamily="50" charset="-128"/>
                <a:cs typeface="+mj-cs"/>
              </a:rPr>
              <a:t>農家相談の手引</a:t>
            </a:r>
            <a:endParaRPr kumimoji="1" lang="ja-JP" altLang="en-US" sz="44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6" name="円形吹き出し 5"/>
          <p:cNvSpPr/>
          <p:nvPr/>
        </p:nvSpPr>
        <p:spPr>
          <a:xfrm>
            <a:off x="4067944" y="3501008"/>
            <a:ext cx="4896544" cy="1152128"/>
          </a:xfrm>
          <a:prstGeom prst="wedgeEllipseCallout">
            <a:avLst>
              <a:gd name="adj1" fmla="val -30521"/>
              <a:gd name="adj2" fmla="val 68463"/>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S創英角ﾎﾟｯﾌﾟ体" pitchFamily="50" charset="-128"/>
                <a:ea typeface="HGS創英角ﾎﾟｯﾌﾟ体" pitchFamily="50" charset="-128"/>
              </a:rPr>
              <a:t>農地・経営対策に役立つ！</a:t>
            </a:r>
            <a:endParaRPr kumimoji="1" lang="en-US" altLang="ja-JP" sz="2000" b="1" dirty="0">
              <a:solidFill>
                <a:schemeClr val="tx1"/>
              </a:solidFill>
              <a:latin typeface="HGS創英角ﾎﾟｯﾌﾟ体" pitchFamily="50" charset="-128"/>
              <a:ea typeface="HGS創英角ﾎﾟｯﾌﾟ体" pitchFamily="50" charset="-128"/>
            </a:endParaRPr>
          </a:p>
          <a:p>
            <a:pPr algn="ctr"/>
            <a:r>
              <a:rPr lang="ja-JP" altLang="en-US" sz="2000" b="1" dirty="0">
                <a:solidFill>
                  <a:schemeClr val="tx1"/>
                </a:solidFill>
                <a:latin typeface="HGS創英角ﾎﾟｯﾌﾟ体" pitchFamily="50" charset="-128"/>
                <a:ea typeface="HGS創英角ﾎﾟｯﾌﾟ体" pitchFamily="50" charset="-128"/>
              </a:rPr>
              <a:t>支援制度の資料集</a:t>
            </a:r>
            <a:endParaRPr kumimoji="1" lang="ja-JP" altLang="en-US" sz="2000" b="1" dirty="0">
              <a:solidFill>
                <a:schemeClr val="tx1"/>
              </a:solidFill>
              <a:latin typeface="HGS創英角ﾎﾟｯﾌﾟ体" pitchFamily="50" charset="-128"/>
              <a:ea typeface="HGS創英角ﾎﾟｯﾌﾟ体" pitchFamily="50" charset="-128"/>
            </a:endParaRPr>
          </a:p>
        </p:txBody>
      </p:sp>
      <p:sp>
        <p:nvSpPr>
          <p:cNvPr id="7" name="タイトル 1"/>
          <p:cNvSpPr txBox="1">
            <a:spLocks/>
          </p:cNvSpPr>
          <p:nvPr/>
        </p:nvSpPr>
        <p:spPr>
          <a:xfrm>
            <a:off x="539552" y="148478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2800" b="0" i="0" u="sng" strike="noStrike" kern="1200" cap="none" spc="0" normalizeH="0" baseline="0" noProof="0" dirty="0">
              <a:ln>
                <a:noFill/>
              </a:ln>
              <a:solidFill>
                <a:schemeClr val="tx2"/>
              </a:solidFill>
              <a:effectLst/>
              <a:uLnTx/>
              <a:uFillTx/>
              <a:latin typeface="HGS創英角ﾎﾟｯﾌﾟ体" pitchFamily="50" charset="-128"/>
              <a:ea typeface="HGS創英角ﾎﾟｯﾌﾟ体" pitchFamily="50" charset="-128"/>
              <a:cs typeface="+mj-cs"/>
            </a:endParaRPr>
          </a:p>
        </p:txBody>
      </p:sp>
      <p:sp>
        <p:nvSpPr>
          <p:cNvPr id="8" name="正方形/長方形 7"/>
          <p:cNvSpPr/>
          <p:nvPr/>
        </p:nvSpPr>
        <p:spPr>
          <a:xfrm>
            <a:off x="539552" y="1628800"/>
            <a:ext cx="7704856" cy="1754326"/>
          </a:xfrm>
          <a:prstGeom prst="rect">
            <a:avLst/>
          </a:prstGeom>
        </p:spPr>
        <p:txBody>
          <a:bodyPr wrap="square">
            <a:spAutoFit/>
          </a:bodyPr>
          <a:lstStyle/>
          <a:p>
            <a:r>
              <a:rPr lang="ja-JP" altLang="ja-JP" dirty="0">
                <a:latin typeface="HGS創英角ﾎﾟｯﾌﾟ体" pitchFamily="50" charset="-128"/>
                <a:ea typeface="HGS創英角ﾎﾟｯﾌﾟ体" pitchFamily="50" charset="-128"/>
              </a:rPr>
              <a:t>地域農業のリーダー等が、農業者から相談を受ける際に制度や施策の要点について説明するために活用できる資料集</a:t>
            </a:r>
            <a:r>
              <a:rPr lang="ja-JP" altLang="en-US" dirty="0">
                <a:latin typeface="HGS創英角ﾎﾟｯﾌﾟ体" pitchFamily="50" charset="-128"/>
                <a:ea typeface="HGS創英角ﾎﾟｯﾌﾟ体" pitchFamily="50" charset="-128"/>
              </a:rPr>
              <a:t>！</a:t>
            </a:r>
            <a:endParaRPr lang="en-US" altLang="ja-JP" dirty="0">
              <a:latin typeface="HGS創英角ﾎﾟｯﾌﾟ体" pitchFamily="50" charset="-128"/>
              <a:ea typeface="HGS創英角ﾎﾟｯﾌﾟ体" pitchFamily="50" charset="-128"/>
            </a:endParaRPr>
          </a:p>
          <a:p>
            <a:endParaRPr lang="en-US" altLang="ja-JP" dirty="0">
              <a:latin typeface="HGS創英角ﾎﾟｯﾌﾟ体" pitchFamily="50" charset="-128"/>
              <a:ea typeface="HGS創英角ﾎﾟｯﾌﾟ体" pitchFamily="50" charset="-128"/>
            </a:endParaRPr>
          </a:p>
          <a:p>
            <a:r>
              <a:rPr lang="ja-JP" altLang="ja-JP" dirty="0">
                <a:latin typeface="HGS創英角ﾎﾟｯﾌﾟ体" pitchFamily="50" charset="-128"/>
                <a:ea typeface="HGS創英角ﾎﾟｯﾌﾟ体" pitchFamily="50" charset="-128"/>
              </a:rPr>
              <a:t>各種研修会のテキストとして、あるいは農業に関するさまざまな制度を学ぶ手引書として、幅広く使用できる、多くの情報をわかりやすくオールカラーでまとめ</a:t>
            </a:r>
            <a:r>
              <a:rPr lang="ja-JP" altLang="en-US" dirty="0">
                <a:latin typeface="HGS創英角ﾎﾟｯﾌﾟ体" pitchFamily="50" charset="-128"/>
                <a:ea typeface="HGS創英角ﾎﾟｯﾌﾟ体" pitchFamily="50" charset="-128"/>
              </a:rPr>
              <a:t>ました。</a:t>
            </a:r>
          </a:p>
        </p:txBody>
      </p:sp>
      <p:sp>
        <p:nvSpPr>
          <p:cNvPr id="9" name="雲形吹き出し 8"/>
          <p:cNvSpPr/>
          <p:nvPr/>
        </p:nvSpPr>
        <p:spPr>
          <a:xfrm>
            <a:off x="395536" y="260648"/>
            <a:ext cx="7920880" cy="1152128"/>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a:extLst>
              <a:ext uri="{FF2B5EF4-FFF2-40B4-BE49-F238E27FC236}">
                <a16:creationId xmlns:a16="http://schemas.microsoft.com/office/drawing/2014/main" id="{6779F212-6F9E-4D06-8D91-7A67CD5318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3543847"/>
            <a:ext cx="2088232" cy="2953717"/>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232</Words>
  <Application>Microsoft Office PowerPoint</Application>
  <PresentationFormat>画面に合わせる (4:3)</PresentationFormat>
  <Paragraphs>30</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HGS創英角ﾎﾟｯﾌﾟ体</vt:lpstr>
      <vt:lpstr>HG丸ｺﾞｼｯｸM-PRO</vt:lpstr>
      <vt:lpstr>HG創英角ﾎﾟｯﾌﾟ体</vt:lpstr>
      <vt:lpstr>UD デジタル 教科書体 N-B</vt:lpstr>
      <vt:lpstr>UD デジタル 教科書体 NK-R</vt:lpstr>
      <vt:lpstr>Arial</vt:lpstr>
      <vt:lpstr>Calibri</vt:lpstr>
      <vt:lpstr>Office ​​テーマ</vt:lpstr>
      <vt:lpstr>PowerPoint プレゼンテーション</vt:lpstr>
      <vt:lpstr>PowerPoint プレゼンテーション</vt:lpstr>
      <vt:lpstr>PowerPoint プレゼンテーション</vt:lpstr>
      <vt:lpstr>農家のみなさんのお悩みをサクッと解決！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noriya</dc:creator>
  <cp:lastModifiedBy>多賀　 定</cp:lastModifiedBy>
  <cp:revision>13</cp:revision>
  <dcterms:created xsi:type="dcterms:W3CDTF">2021-05-21T01:17:55Z</dcterms:created>
  <dcterms:modified xsi:type="dcterms:W3CDTF">2021-08-06T07:31:14Z</dcterms:modified>
</cp:coreProperties>
</file>