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9906000" cy="6858000" type="A4"/>
  <p:notesSz cx="9906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6" y="47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80"/>
          </a:xfrm>
          <a:prstGeom prst="rect">
            <a:avLst/>
          </a:prstGeom>
        </p:spPr>
        <p:txBody>
          <a:bodyPr wrap="square" lIns="0" tIns="0" rIns="0" bIns="0">
            <a:spAutoFit/>
          </a:bodyPr>
          <a:lstStyle>
            <a:lvl1pPr>
              <a:defRPr sz="1800" b="1" i="0">
                <a:solidFill>
                  <a:schemeClr val="tx1"/>
                </a:solidFill>
                <a:latin typeface="Meiryo UI"/>
                <a:cs typeface="Meiryo UI"/>
              </a:defRPr>
            </a:lvl1pPr>
          </a:lstStyle>
          <a:p>
            <a:endParaRPr/>
          </a:p>
        </p:txBody>
      </p:sp>
      <p:sp>
        <p:nvSpPr>
          <p:cNvPr id="3" name="Holder 3"/>
          <p:cNvSpPr>
            <a:spLocks noGrp="1"/>
          </p:cNvSpPr>
          <p:nvPr>
            <p:ph type="subTitle" idx="4"/>
          </p:nvPr>
        </p:nvSpPr>
        <p:spPr>
          <a:xfrm>
            <a:off x="1485900" y="3840480"/>
            <a:ext cx="69342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61" y="922782"/>
            <a:ext cx="9906000" cy="0"/>
          </a:xfrm>
          <a:custGeom>
            <a:avLst/>
            <a:gdLst/>
            <a:ahLst/>
            <a:cxnLst/>
            <a:rect l="l" t="t" r="r" b="b"/>
            <a:pathLst>
              <a:path w="9906000">
                <a:moveTo>
                  <a:pt x="0" y="0"/>
                </a:moveTo>
                <a:lnTo>
                  <a:pt x="9906000" y="0"/>
                </a:lnTo>
              </a:path>
            </a:pathLst>
          </a:custGeom>
          <a:ln w="38100">
            <a:solidFill>
              <a:srgbClr val="00AF5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739" y="46170"/>
            <a:ext cx="4937125" cy="635707"/>
          </a:xfrm>
          <a:prstGeom prst="rect">
            <a:avLst/>
          </a:prstGeom>
        </p:spPr>
        <p:txBody>
          <a:bodyPr wrap="square" lIns="0" tIns="0" rIns="0" bIns="0">
            <a:spAutoFit/>
          </a:bodyPr>
          <a:lstStyle>
            <a:lvl1pPr>
              <a:defRPr sz="1800" b="1" i="0">
                <a:solidFill>
                  <a:schemeClr val="tx1"/>
                </a:solidFill>
                <a:latin typeface="Meiryo UI"/>
                <a:cs typeface="Meiryo UI"/>
              </a:defRPr>
            </a:lvl1pPr>
          </a:lstStyle>
          <a:p>
            <a:endParaRPr/>
          </a:p>
        </p:txBody>
      </p:sp>
      <p:sp>
        <p:nvSpPr>
          <p:cNvPr id="3" name="Holder 3"/>
          <p:cNvSpPr>
            <a:spLocks noGrp="1"/>
          </p:cNvSpPr>
          <p:nvPr>
            <p:ph type="body" idx="1"/>
          </p:nvPr>
        </p:nvSpPr>
        <p:spPr>
          <a:xfrm>
            <a:off x="15841" y="1085757"/>
            <a:ext cx="4898390" cy="46196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101766548"/>
              </p:ext>
            </p:extLst>
          </p:nvPr>
        </p:nvGraphicFramePr>
        <p:xfrm>
          <a:off x="45289" y="985053"/>
          <a:ext cx="4863462" cy="5285736"/>
        </p:xfrm>
        <a:graphic>
          <a:graphicData uri="http://schemas.openxmlformats.org/drawingml/2006/table">
            <a:tbl>
              <a:tblPr firstRow="1" bandRow="1">
                <a:tableStyleId>{2D5ABB26-0587-4C30-8999-92F81FD0307C}</a:tableStyleId>
              </a:tblPr>
              <a:tblGrid>
                <a:gridCol w="266065">
                  <a:extLst>
                    <a:ext uri="{9D8B030D-6E8A-4147-A177-3AD203B41FA5}">
                      <a16:colId xmlns:a16="http://schemas.microsoft.com/office/drawing/2014/main" val="20000"/>
                    </a:ext>
                  </a:extLst>
                </a:gridCol>
                <a:gridCol w="570229">
                  <a:extLst>
                    <a:ext uri="{9D8B030D-6E8A-4147-A177-3AD203B41FA5}">
                      <a16:colId xmlns:a16="http://schemas.microsoft.com/office/drawing/2014/main" val="20001"/>
                    </a:ext>
                  </a:extLst>
                </a:gridCol>
                <a:gridCol w="3389629">
                  <a:extLst>
                    <a:ext uri="{9D8B030D-6E8A-4147-A177-3AD203B41FA5}">
                      <a16:colId xmlns:a16="http://schemas.microsoft.com/office/drawing/2014/main" val="20002"/>
                    </a:ext>
                  </a:extLst>
                </a:gridCol>
                <a:gridCol w="637539">
                  <a:extLst>
                    <a:ext uri="{9D8B030D-6E8A-4147-A177-3AD203B41FA5}">
                      <a16:colId xmlns:a16="http://schemas.microsoft.com/office/drawing/2014/main" val="20003"/>
                    </a:ext>
                  </a:extLst>
                </a:gridCol>
              </a:tblGrid>
              <a:tr h="34988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38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695"/>
                        </a:spcBef>
                      </a:pPr>
                      <a:r>
                        <a:rPr sz="1200" b="1" dirty="0">
                          <a:latin typeface="ＭＳ ゴシック"/>
                          <a:cs typeface="ＭＳ ゴシック"/>
                        </a:rPr>
                        <a:t>（１）</a:t>
                      </a:r>
                      <a:r>
                        <a:rPr sz="1200" b="1" spc="-10" dirty="0">
                          <a:latin typeface="ＭＳ ゴシック"/>
                          <a:cs typeface="ＭＳ ゴシック"/>
                        </a:rPr>
                        <a:t>適正な施肥</a:t>
                      </a:r>
                      <a:endParaRPr sz="1200">
                        <a:latin typeface="ＭＳ ゴシック"/>
                        <a:cs typeface="ＭＳ ゴシック"/>
                      </a:endParaRPr>
                    </a:p>
                  </a:txBody>
                  <a:tcPr marL="0" marR="0" marT="882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2540" algn="ctr">
                        <a:lnSpc>
                          <a:spcPct val="100000"/>
                        </a:lnSpc>
                        <a:spcBef>
                          <a:spcPts val="38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441959">
                <a:tc>
                  <a:txBody>
                    <a:bodyPr/>
                    <a:lstStyle/>
                    <a:p>
                      <a:pPr algn="ctr">
                        <a:lnSpc>
                          <a:spcPct val="100000"/>
                        </a:lnSpc>
                        <a:spcBef>
                          <a:spcPts val="1055"/>
                        </a:spcBef>
                      </a:pPr>
                      <a:r>
                        <a:rPr sz="1200" spc="-50" dirty="0">
                          <a:latin typeface="ＭＳ ゴシック"/>
                          <a:cs typeface="ＭＳ ゴシック"/>
                        </a:rPr>
                        <a:t>①</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dirty="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dirty="0">
                        <a:latin typeface="ＭＳ ゴシック"/>
                        <a:cs typeface="ＭＳ ゴシック"/>
                      </a:endParaRPr>
                    </a:p>
                    <a:p>
                      <a:pPr marL="91440">
                        <a:lnSpc>
                          <a:spcPts val="1440"/>
                        </a:lnSpc>
                      </a:pPr>
                      <a:r>
                        <a:rPr sz="1200" spc="-10" dirty="0">
                          <a:latin typeface="ＭＳ 明朝"/>
                          <a:cs typeface="ＭＳ 明朝"/>
                        </a:rPr>
                        <a:t>肥料の適正な保管</a:t>
                      </a:r>
                      <a:endParaRPr sz="1200" dirty="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61009">
                <a:tc>
                  <a:txBody>
                    <a:bodyPr/>
                    <a:lstStyle/>
                    <a:p>
                      <a:pPr algn="ctr">
                        <a:lnSpc>
                          <a:spcPct val="100000"/>
                        </a:lnSpc>
                        <a:spcBef>
                          <a:spcPts val="1055"/>
                        </a:spcBef>
                      </a:pPr>
                      <a:r>
                        <a:rPr sz="1200" spc="-50" dirty="0">
                          <a:latin typeface="ＭＳ ゴシック"/>
                          <a:cs typeface="ＭＳ ゴシック"/>
                        </a:rPr>
                        <a:t>②</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a:lnSpc>
                          <a:spcPts val="1440"/>
                        </a:lnSpc>
                      </a:pPr>
                      <a:r>
                        <a:rPr sz="1200" spc="-5" dirty="0">
                          <a:latin typeface="ＭＳ 明朝"/>
                          <a:cs typeface="ＭＳ 明朝"/>
                        </a:rPr>
                        <a:t>肥料の使用状況等の記録・保存に努める</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6957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35"/>
                        </a:spcBef>
                      </a:pPr>
                      <a:r>
                        <a:rPr sz="900" spc="-20" dirty="0">
                          <a:latin typeface="ＭＳ ゴシック"/>
                          <a:cs typeface="ＭＳ ゴシック"/>
                        </a:rPr>
                        <a:t>申請時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79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44"/>
                        </a:spcBef>
                      </a:pPr>
                      <a:r>
                        <a:rPr sz="1200" b="1" dirty="0">
                          <a:latin typeface="ＭＳ ゴシック"/>
                          <a:cs typeface="ＭＳ ゴシック"/>
                        </a:rPr>
                        <a:t>（２）</a:t>
                      </a:r>
                      <a:r>
                        <a:rPr sz="1200" b="1" spc="-10" dirty="0">
                          <a:latin typeface="ＭＳ ゴシック"/>
                          <a:cs typeface="ＭＳ ゴシック"/>
                        </a:rPr>
                        <a:t>適正な防除</a:t>
                      </a:r>
                      <a:endParaRPr sz="1200">
                        <a:latin typeface="ＭＳ ゴシック"/>
                        <a:cs typeface="ＭＳ ゴシック"/>
                      </a:endParaRPr>
                    </a:p>
                  </a:txBody>
                  <a:tcPr marL="0" marR="0" marT="1073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35"/>
                        </a:spcBef>
                      </a:pPr>
                      <a:r>
                        <a:rPr sz="900" spc="-20" dirty="0">
                          <a:latin typeface="ＭＳ ゴシック"/>
                          <a:cs typeface="ＭＳ ゴシック"/>
                        </a:rPr>
                        <a:t>報告時</a:t>
                      </a:r>
                      <a:endParaRPr sz="900">
                        <a:latin typeface="ＭＳ ゴシック"/>
                        <a:cs typeface="ＭＳ ゴシック"/>
                      </a:endParaRPr>
                    </a:p>
                    <a:p>
                      <a:pPr marL="1905"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79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624205">
                <a:tc>
                  <a:txBody>
                    <a:bodyPr/>
                    <a:lstStyle/>
                    <a:p>
                      <a:pPr>
                        <a:lnSpc>
                          <a:spcPct val="100000"/>
                        </a:lnSpc>
                        <a:spcBef>
                          <a:spcPts val="395"/>
                        </a:spcBef>
                      </a:pPr>
                      <a:endParaRPr sz="1200">
                        <a:latin typeface="Times New Roman"/>
                        <a:cs typeface="Times New Roman"/>
                      </a:endParaRPr>
                    </a:p>
                    <a:p>
                      <a:pPr algn="ctr">
                        <a:lnSpc>
                          <a:spcPct val="100000"/>
                        </a:lnSpc>
                      </a:pPr>
                      <a:r>
                        <a:rPr sz="1200" spc="-50" dirty="0">
                          <a:latin typeface="ＭＳ ゴシック"/>
                          <a:cs typeface="ＭＳ ゴシック"/>
                        </a:rPr>
                        <a:t>③</a:t>
                      </a:r>
                      <a:endParaRPr sz="120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75"/>
                        </a:spcBef>
                      </a:pPr>
                      <a:endParaRPr sz="1100">
                        <a:latin typeface="Times New Roman"/>
                        <a:cs typeface="Times New Roman"/>
                      </a:endParaRPr>
                    </a:p>
                    <a:p>
                      <a:pPr algn="ctr">
                        <a:lnSpc>
                          <a:spcPct val="100000"/>
                        </a:lnSpc>
                      </a:pPr>
                      <a:r>
                        <a:rPr sz="1100" spc="-50" dirty="0">
                          <a:latin typeface="ＭＳ ゴシック"/>
                          <a:cs typeface="ＭＳ ゴシック"/>
                        </a:rPr>
                        <a:t>□</a:t>
                      </a:r>
                      <a:endParaRPr sz="1100">
                        <a:latin typeface="ＭＳ ゴシック"/>
                        <a:cs typeface="ＭＳ ゴシック"/>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marR="89535">
                        <a:lnSpc>
                          <a:spcPts val="1440"/>
                        </a:lnSpc>
                        <a:spcBef>
                          <a:spcPts val="45"/>
                        </a:spcBef>
                      </a:pPr>
                      <a:r>
                        <a:rPr sz="1200" spc="-5" dirty="0">
                          <a:latin typeface="ＭＳ 明朝"/>
                          <a:cs typeface="ＭＳ 明朝"/>
                        </a:rPr>
                        <a:t>病害虫・雑草が発生しにくい生産条件の整備を</a:t>
                      </a:r>
                      <a:r>
                        <a:rPr sz="1200" spc="-25" dirty="0">
                          <a:latin typeface="ＭＳ 明朝"/>
                          <a:cs typeface="ＭＳ 明朝"/>
                        </a:rPr>
                        <a:t>検討</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441959">
                <a:tc>
                  <a:txBody>
                    <a:bodyPr/>
                    <a:lstStyle/>
                    <a:p>
                      <a:pPr algn="ctr">
                        <a:lnSpc>
                          <a:spcPct val="100000"/>
                        </a:lnSpc>
                        <a:spcBef>
                          <a:spcPts val="1055"/>
                        </a:spcBef>
                      </a:pPr>
                      <a:r>
                        <a:rPr sz="1200" spc="-50" dirty="0">
                          <a:latin typeface="ＭＳ ゴシック"/>
                          <a:cs typeface="ＭＳ ゴシック"/>
                        </a:rPr>
                        <a:t>④</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a:lnSpc>
                          <a:spcPts val="1440"/>
                        </a:lnSpc>
                      </a:pPr>
                      <a:r>
                        <a:rPr sz="1200" spc="-5" dirty="0">
                          <a:latin typeface="ＭＳ 明朝"/>
                          <a:cs typeface="ＭＳ 明朝"/>
                        </a:rPr>
                        <a:t>農薬の適正な使用・保管</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458470">
                <a:tc>
                  <a:txBody>
                    <a:bodyPr/>
                    <a:lstStyle/>
                    <a:p>
                      <a:pPr algn="ctr">
                        <a:lnSpc>
                          <a:spcPct val="100000"/>
                        </a:lnSpc>
                        <a:spcBef>
                          <a:spcPts val="1055"/>
                        </a:spcBef>
                      </a:pPr>
                      <a:r>
                        <a:rPr sz="1200" spc="-50" dirty="0">
                          <a:latin typeface="ＭＳ ゴシック"/>
                          <a:cs typeface="ＭＳ ゴシック"/>
                        </a:rPr>
                        <a:t>⑤</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a:lnSpc>
                          <a:spcPts val="1440"/>
                        </a:lnSpc>
                      </a:pPr>
                      <a:r>
                        <a:rPr sz="1200" spc="-5" dirty="0">
                          <a:latin typeface="ＭＳ 明朝"/>
                          <a:cs typeface="ＭＳ 明朝"/>
                        </a:rPr>
                        <a:t>農薬の使用状況等の記録・保存</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36703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15"/>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25"/>
                        </a:spcBef>
                      </a:pPr>
                      <a:r>
                        <a:rPr sz="1200" b="1" dirty="0">
                          <a:latin typeface="ＭＳ ゴシック"/>
                          <a:cs typeface="ＭＳ ゴシック"/>
                        </a:rPr>
                        <a:t>（３）</a:t>
                      </a:r>
                      <a:r>
                        <a:rPr sz="1200" b="1" spc="-10" dirty="0">
                          <a:latin typeface="ＭＳ ゴシック"/>
                          <a:cs typeface="ＭＳ ゴシック"/>
                        </a:rPr>
                        <a:t>エネルギーの節減</a:t>
                      </a:r>
                      <a:endParaRPr sz="1200">
                        <a:latin typeface="ＭＳ ゴシック"/>
                        <a:cs typeface="ＭＳ ゴシック"/>
                      </a:endParaRPr>
                    </a:p>
                  </a:txBody>
                  <a:tcPr marL="0" marR="0" marT="1047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15"/>
                        </a:spcBef>
                      </a:pPr>
                      <a:r>
                        <a:rPr sz="900" spc="-20" dirty="0">
                          <a:latin typeface="ＭＳ ゴシック"/>
                          <a:cs typeface="ＭＳ ゴシック"/>
                        </a:rPr>
                        <a:t>報告時</a:t>
                      </a:r>
                      <a:endParaRPr sz="900">
                        <a:latin typeface="ＭＳ ゴシック"/>
                        <a:cs typeface="ＭＳ ゴシック"/>
                      </a:endParaRPr>
                    </a:p>
                    <a:p>
                      <a:pPr marL="1905"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657225">
                <a:tc>
                  <a:txBody>
                    <a:bodyPr/>
                    <a:lstStyle/>
                    <a:p>
                      <a:pPr>
                        <a:lnSpc>
                          <a:spcPct val="100000"/>
                        </a:lnSpc>
                        <a:spcBef>
                          <a:spcPts val="455"/>
                        </a:spcBef>
                      </a:pPr>
                      <a:endParaRPr sz="1200">
                        <a:latin typeface="Times New Roman"/>
                        <a:cs typeface="Times New Roman"/>
                      </a:endParaRPr>
                    </a:p>
                    <a:p>
                      <a:pPr algn="ctr">
                        <a:lnSpc>
                          <a:spcPct val="100000"/>
                        </a:lnSpc>
                      </a:pPr>
                      <a:r>
                        <a:rPr sz="1200" spc="-50" dirty="0">
                          <a:latin typeface="ＭＳ ゴシック"/>
                          <a:cs typeface="ＭＳ ゴシック"/>
                        </a:rPr>
                        <a:t>⑥</a:t>
                      </a:r>
                      <a:endParaRPr sz="1200">
                        <a:latin typeface="ＭＳ ゴシック"/>
                        <a:cs typeface="ＭＳ ゴシック"/>
                      </a:endParaRPr>
                    </a:p>
                  </a:txBody>
                  <a:tcPr marL="0" marR="0" marT="577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marR="89535" algn="just">
                        <a:lnSpc>
                          <a:spcPct val="100000"/>
                        </a:lnSpc>
                        <a:spcBef>
                          <a:spcPts val="395"/>
                        </a:spcBef>
                      </a:pPr>
                      <a:r>
                        <a:rPr sz="1200" spc="-5" dirty="0">
                          <a:latin typeface="ＭＳ 明朝"/>
                          <a:cs typeface="ＭＳ 明朝"/>
                        </a:rPr>
                        <a:t>畜舎内の照明、温度管理等施設・機械等の使用や導入に際して、不必要・非効率なエネルギー消費をしないように努める</a:t>
                      </a:r>
                      <a:endParaRPr sz="1200" dirty="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6766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2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35"/>
                        </a:spcBef>
                      </a:pPr>
                      <a:r>
                        <a:rPr sz="1200" b="1" dirty="0">
                          <a:latin typeface="ＭＳ ゴシック"/>
                          <a:cs typeface="ＭＳ ゴシック"/>
                        </a:rPr>
                        <a:t>（４）</a:t>
                      </a:r>
                      <a:r>
                        <a:rPr sz="1200" b="1" spc="-5" dirty="0">
                          <a:latin typeface="ＭＳ ゴシック"/>
                          <a:cs typeface="ＭＳ ゴシック"/>
                        </a:rPr>
                        <a:t>悪臭及び害虫の発生防止</a:t>
                      </a:r>
                      <a:endParaRPr sz="1200">
                        <a:latin typeface="ＭＳ ゴシック"/>
                        <a:cs typeface="ＭＳ ゴシック"/>
                      </a:endParaRPr>
                    </a:p>
                  </a:txBody>
                  <a:tcPr marL="0" marR="0" marT="1060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2540" algn="ctr">
                        <a:lnSpc>
                          <a:spcPct val="100000"/>
                        </a:lnSpc>
                        <a:spcBef>
                          <a:spcPts val="52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04800">
                <a:tc>
                  <a:txBody>
                    <a:bodyPr/>
                    <a:lstStyle/>
                    <a:p>
                      <a:pPr algn="ctr">
                        <a:lnSpc>
                          <a:spcPct val="100000"/>
                        </a:lnSpc>
                        <a:spcBef>
                          <a:spcPts val="515"/>
                        </a:spcBef>
                      </a:pPr>
                      <a:r>
                        <a:rPr sz="1200" spc="-50" dirty="0">
                          <a:latin typeface="ＭＳ ゴシック"/>
                          <a:cs typeface="ＭＳ ゴシック"/>
                        </a:rPr>
                        <a:t>⑦</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15"/>
                        </a:spcBef>
                      </a:pPr>
                      <a:r>
                        <a:rPr sz="1200" spc="-5" dirty="0">
                          <a:latin typeface="ＭＳ 明朝"/>
                          <a:cs typeface="ＭＳ 明朝"/>
                        </a:rPr>
                        <a:t>悪臭・害虫の発生防止・低減に努める</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441959">
                <a:tc>
                  <a:txBody>
                    <a:bodyPr/>
                    <a:lstStyle/>
                    <a:p>
                      <a:pPr algn="ctr">
                        <a:lnSpc>
                          <a:spcPct val="100000"/>
                        </a:lnSpc>
                        <a:spcBef>
                          <a:spcPts val="1055"/>
                        </a:spcBef>
                      </a:pPr>
                      <a:r>
                        <a:rPr sz="1200" spc="-50" dirty="0">
                          <a:latin typeface="ＭＳ ゴシック"/>
                          <a:cs typeface="ＭＳ ゴシック"/>
                        </a:rPr>
                        <a:t>⑧</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5560">
                        <a:lnSpc>
                          <a:spcPts val="1320"/>
                        </a:lnSpc>
                        <a:spcBef>
                          <a:spcPts val="400"/>
                        </a:spcBef>
                      </a:pPr>
                      <a:r>
                        <a:rPr sz="1100" b="1" spc="-15" dirty="0">
                          <a:latin typeface="ＭＳ ゴシック"/>
                          <a:cs typeface="ＭＳ ゴシック"/>
                        </a:rPr>
                        <a:t>※飼養頭数が一定規模以上の場合</a:t>
                      </a:r>
                      <a:r>
                        <a:rPr sz="1100" b="1" dirty="0">
                          <a:latin typeface="ＭＳ ゴシック"/>
                          <a:cs typeface="ＭＳ ゴシック"/>
                        </a:rPr>
                        <a:t>（</a:t>
                      </a:r>
                      <a:r>
                        <a:rPr sz="1100" b="1" spc="-15" dirty="0">
                          <a:latin typeface="ＭＳ ゴシック"/>
                          <a:cs typeface="ＭＳ ゴシック"/>
                        </a:rPr>
                        <a:t>該当しない </a:t>
                      </a:r>
                      <a:r>
                        <a:rPr sz="1100" b="1" spc="-25" dirty="0">
                          <a:latin typeface="ＭＳ ゴシック"/>
                          <a:cs typeface="ＭＳ ゴシック"/>
                        </a:rPr>
                        <a:t>□）</a:t>
                      </a:r>
                      <a:endParaRPr sz="1100" dirty="0">
                        <a:latin typeface="ＭＳ ゴシック"/>
                        <a:cs typeface="ＭＳ ゴシック"/>
                      </a:endParaRPr>
                    </a:p>
                    <a:p>
                      <a:pPr marL="35560">
                        <a:lnSpc>
                          <a:spcPts val="1440"/>
                        </a:lnSpc>
                      </a:pPr>
                      <a:r>
                        <a:rPr sz="1200" spc="-5" dirty="0">
                          <a:latin typeface="ＭＳ 明朝"/>
                          <a:cs typeface="ＭＳ 明朝"/>
                        </a:rPr>
                        <a:t>家畜排せつ物の管理基準の遵守</a:t>
                      </a:r>
                      <a:endParaRPr sz="1200" dirty="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dirty="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bl>
          </a:graphicData>
        </a:graphic>
      </p:graphicFrame>
      <p:sp>
        <p:nvSpPr>
          <p:cNvPr id="3" name="object 3"/>
          <p:cNvSpPr/>
          <p:nvPr/>
        </p:nvSpPr>
        <p:spPr>
          <a:xfrm>
            <a:off x="761" y="933450"/>
            <a:ext cx="9906000" cy="0"/>
          </a:xfrm>
          <a:custGeom>
            <a:avLst/>
            <a:gdLst/>
            <a:ahLst/>
            <a:cxnLst/>
            <a:rect l="l" t="t" r="r" b="b"/>
            <a:pathLst>
              <a:path w="9906000">
                <a:moveTo>
                  <a:pt x="0" y="0"/>
                </a:moveTo>
                <a:lnTo>
                  <a:pt x="9906000" y="0"/>
                </a:lnTo>
              </a:path>
            </a:pathLst>
          </a:custGeom>
          <a:ln w="38100">
            <a:solidFill>
              <a:srgbClr val="00AF50"/>
            </a:solidFill>
          </a:ln>
        </p:spPr>
        <p:txBody>
          <a:bodyPr wrap="square" lIns="0" tIns="0" rIns="0" bIns="0" rtlCol="0"/>
          <a:lstStyle/>
          <a:p>
            <a:endParaRPr/>
          </a:p>
        </p:txBody>
      </p:sp>
      <p:graphicFrame>
        <p:nvGraphicFramePr>
          <p:cNvPr id="4" name="object 4"/>
          <p:cNvGraphicFramePr>
            <a:graphicFrameLocks noGrp="1"/>
          </p:cNvGraphicFramePr>
          <p:nvPr/>
        </p:nvGraphicFramePr>
        <p:xfrm>
          <a:off x="4991638" y="982219"/>
          <a:ext cx="4863464" cy="5850254"/>
        </p:xfrm>
        <a:graphic>
          <a:graphicData uri="http://schemas.openxmlformats.org/drawingml/2006/table">
            <a:tbl>
              <a:tblPr firstRow="1" bandRow="1">
                <a:tableStyleId>{2D5ABB26-0587-4C30-8999-92F81FD0307C}</a:tableStyleId>
              </a:tblPr>
              <a:tblGrid>
                <a:gridCol w="266065">
                  <a:extLst>
                    <a:ext uri="{9D8B030D-6E8A-4147-A177-3AD203B41FA5}">
                      <a16:colId xmlns:a16="http://schemas.microsoft.com/office/drawing/2014/main" val="20000"/>
                    </a:ext>
                  </a:extLst>
                </a:gridCol>
                <a:gridCol w="570229">
                  <a:extLst>
                    <a:ext uri="{9D8B030D-6E8A-4147-A177-3AD203B41FA5}">
                      <a16:colId xmlns:a16="http://schemas.microsoft.com/office/drawing/2014/main" val="20001"/>
                    </a:ext>
                  </a:extLst>
                </a:gridCol>
                <a:gridCol w="3381375">
                  <a:extLst>
                    <a:ext uri="{9D8B030D-6E8A-4147-A177-3AD203B41FA5}">
                      <a16:colId xmlns:a16="http://schemas.microsoft.com/office/drawing/2014/main" val="20002"/>
                    </a:ext>
                  </a:extLst>
                </a:gridCol>
                <a:gridCol w="645795">
                  <a:extLst>
                    <a:ext uri="{9D8B030D-6E8A-4147-A177-3AD203B41FA5}">
                      <a16:colId xmlns:a16="http://schemas.microsoft.com/office/drawing/2014/main" val="20003"/>
                    </a:ext>
                  </a:extLst>
                </a:gridCol>
              </a:tblGrid>
              <a:tr h="45720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805"/>
                        </a:spcBef>
                      </a:pPr>
                      <a:r>
                        <a:rPr sz="900" spc="-20" dirty="0">
                          <a:latin typeface="ＭＳ ゴシック"/>
                          <a:cs typeface="ＭＳ ゴシック"/>
                        </a:rPr>
                        <a:t>申請時</a:t>
                      </a:r>
                      <a:endParaRPr sz="900">
                        <a:latin typeface="ＭＳ ゴシック"/>
                        <a:cs typeface="ＭＳ ゴシック"/>
                      </a:endParaRPr>
                    </a:p>
                    <a:p>
                      <a:pPr marL="3810" algn="ctr">
                        <a:lnSpc>
                          <a:spcPct val="100000"/>
                        </a:lnSpc>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1022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5"/>
                        </a:spcBef>
                      </a:pPr>
                      <a:r>
                        <a:rPr sz="1200" b="1" dirty="0">
                          <a:latin typeface="ＭＳ ゴシック"/>
                          <a:cs typeface="ＭＳ ゴシック"/>
                        </a:rPr>
                        <a:t>（５）</a:t>
                      </a:r>
                      <a:r>
                        <a:rPr sz="1200" b="1" spc="-10" dirty="0">
                          <a:latin typeface="ＭＳ ゴシック"/>
                          <a:cs typeface="ＭＳ ゴシック"/>
                        </a:rPr>
                        <a:t>廃棄物の発生抑制、</a:t>
                      </a:r>
                      <a:endParaRPr sz="1200" dirty="0">
                        <a:latin typeface="ＭＳ ゴシック"/>
                        <a:cs typeface="ＭＳ ゴシック"/>
                      </a:endParaRPr>
                    </a:p>
                    <a:p>
                      <a:pPr marL="549275">
                        <a:lnSpc>
                          <a:spcPct val="100000"/>
                        </a:lnSpc>
                      </a:pPr>
                      <a:r>
                        <a:rPr sz="1200" b="1" spc="-5" dirty="0">
                          <a:latin typeface="ＭＳ ゴシック"/>
                          <a:cs typeface="ＭＳ ゴシック"/>
                        </a:rPr>
                        <a:t>適正な循環的な利用及び適正な処分</a:t>
                      </a:r>
                      <a:endParaRPr sz="1200" dirty="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0160" algn="ctr">
                        <a:lnSpc>
                          <a:spcPct val="100000"/>
                        </a:lnSpc>
                        <a:spcBef>
                          <a:spcPts val="805"/>
                        </a:spcBef>
                      </a:pPr>
                      <a:r>
                        <a:rPr sz="900" spc="-20" dirty="0">
                          <a:latin typeface="ＭＳ ゴシック"/>
                          <a:cs typeface="ＭＳ ゴシック"/>
                        </a:rPr>
                        <a:t>報告時</a:t>
                      </a:r>
                      <a:endParaRPr sz="900">
                        <a:latin typeface="ＭＳ ゴシック"/>
                        <a:cs typeface="ＭＳ ゴシック"/>
                      </a:endParaRPr>
                    </a:p>
                    <a:p>
                      <a:pPr marR="10160" algn="ctr">
                        <a:lnSpc>
                          <a:spcPct val="100000"/>
                        </a:lnSpc>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1022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20040">
                <a:tc>
                  <a:txBody>
                    <a:bodyPr/>
                    <a:lstStyle/>
                    <a:p>
                      <a:pPr marL="1905" algn="ctr">
                        <a:lnSpc>
                          <a:spcPct val="100000"/>
                        </a:lnSpc>
                        <a:spcBef>
                          <a:spcPts val="575"/>
                        </a:spcBef>
                      </a:pPr>
                      <a:r>
                        <a:rPr sz="1200" spc="-50" dirty="0">
                          <a:latin typeface="ＭＳ ゴシック"/>
                          <a:cs typeface="ＭＳ ゴシック"/>
                        </a:rPr>
                        <a:t>⑨</a:t>
                      </a:r>
                      <a:endParaRPr sz="1200">
                        <a:latin typeface="ＭＳ ゴシック"/>
                        <a:cs typeface="ＭＳ ゴシック"/>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459"/>
                        </a:spcBef>
                      </a:pPr>
                      <a:r>
                        <a:rPr sz="1400" spc="-50" dirty="0">
                          <a:latin typeface="ＭＳ ゴシック"/>
                          <a:cs typeface="ＭＳ ゴシック"/>
                        </a:rPr>
                        <a:t>□</a:t>
                      </a:r>
                      <a:endParaRPr sz="1400" dirty="0">
                        <a:latin typeface="ＭＳ ゴシック"/>
                        <a:cs typeface="ＭＳ ゴシック"/>
                      </a:endParaRPr>
                    </a:p>
                  </a:txBody>
                  <a:tcPr marL="0" marR="0" marT="584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575"/>
                        </a:spcBef>
                      </a:pPr>
                      <a:r>
                        <a:rPr sz="1200" spc="-5" dirty="0">
                          <a:latin typeface="ＭＳ 明朝"/>
                          <a:cs typeface="ＭＳ 明朝"/>
                        </a:rPr>
                        <a:t>プラ等廃棄物の削減に努め、適正に処理</a:t>
                      </a:r>
                      <a:endParaRPr sz="1200">
                        <a:latin typeface="ＭＳ 明朝"/>
                        <a:cs typeface="ＭＳ 明朝"/>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0160" algn="ctr">
                        <a:lnSpc>
                          <a:spcPct val="100000"/>
                        </a:lnSpc>
                        <a:spcBef>
                          <a:spcPts val="459"/>
                        </a:spcBef>
                      </a:pPr>
                      <a:r>
                        <a:rPr sz="1400" spc="-50" dirty="0">
                          <a:latin typeface="ＭＳ ゴシック"/>
                          <a:cs typeface="ＭＳ ゴシック"/>
                        </a:rPr>
                        <a:t>□</a:t>
                      </a:r>
                      <a:endParaRPr sz="1400">
                        <a:latin typeface="ＭＳ ゴシック"/>
                        <a:cs typeface="ＭＳ ゴシック"/>
                      </a:endParaRPr>
                    </a:p>
                  </a:txBody>
                  <a:tcPr marL="0" marR="0" marT="584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2069">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4988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384"/>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488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695"/>
                        </a:spcBef>
                      </a:pPr>
                      <a:r>
                        <a:rPr sz="1200" b="1" dirty="0">
                          <a:latin typeface="ＭＳ ゴシック"/>
                          <a:cs typeface="ＭＳ ゴシック"/>
                        </a:rPr>
                        <a:t>（６）</a:t>
                      </a:r>
                      <a:r>
                        <a:rPr sz="1200" b="1" spc="-5" dirty="0">
                          <a:latin typeface="ＭＳ ゴシック"/>
                          <a:cs typeface="ＭＳ ゴシック"/>
                        </a:rPr>
                        <a:t>生物多様性への悪影響の防止</a:t>
                      </a:r>
                      <a:endParaRPr sz="1200">
                        <a:latin typeface="ＭＳ ゴシック"/>
                        <a:cs typeface="ＭＳ ゴシック"/>
                      </a:endParaRPr>
                    </a:p>
                  </a:txBody>
                  <a:tcPr marL="0" marR="0" marT="882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525" algn="ctr">
                        <a:lnSpc>
                          <a:spcPct val="100000"/>
                        </a:lnSpc>
                        <a:spcBef>
                          <a:spcPts val="384"/>
                        </a:spcBef>
                      </a:pPr>
                      <a:r>
                        <a:rPr sz="900" spc="-20" dirty="0">
                          <a:latin typeface="ＭＳ ゴシック"/>
                          <a:cs typeface="ＭＳ ゴシック"/>
                        </a:rPr>
                        <a:t>報告時</a:t>
                      </a:r>
                      <a:endParaRPr sz="900">
                        <a:latin typeface="ＭＳ ゴシック"/>
                        <a:cs typeface="ＭＳ ゴシック"/>
                      </a:endParaRPr>
                    </a:p>
                    <a:p>
                      <a:pPr marL="9525" algn="ctr">
                        <a:lnSpc>
                          <a:spcPct val="100000"/>
                        </a:lnSpc>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488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456565">
                <a:tc>
                  <a:txBody>
                    <a:bodyPr/>
                    <a:lstStyle/>
                    <a:p>
                      <a:pPr algn="ctr">
                        <a:lnSpc>
                          <a:spcPct val="100000"/>
                        </a:lnSpc>
                        <a:spcBef>
                          <a:spcPts val="1055"/>
                        </a:spcBef>
                      </a:pPr>
                      <a:r>
                        <a:rPr sz="1200" spc="-50" dirty="0">
                          <a:latin typeface="ＭＳ ゴシック"/>
                          <a:cs typeface="ＭＳ ゴシック"/>
                        </a:rPr>
                        <a:t>⑩</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ts val="1320"/>
                        </a:lnSpc>
                        <a:spcBef>
                          <a:spcPts val="400"/>
                        </a:spcBef>
                      </a:pPr>
                      <a:r>
                        <a:rPr sz="1100" b="1" spc="-15" dirty="0">
                          <a:latin typeface="ＭＳ ゴシック"/>
                          <a:cs typeface="ＭＳ ゴシック"/>
                        </a:rPr>
                        <a:t>※特定事業場である場合</a:t>
                      </a:r>
                      <a:r>
                        <a:rPr sz="1100" b="1" dirty="0">
                          <a:latin typeface="ＭＳ ゴシック"/>
                          <a:cs typeface="ＭＳ ゴシック"/>
                        </a:rPr>
                        <a:t>（</a:t>
                      </a:r>
                      <a:r>
                        <a:rPr sz="1100" b="1" spc="-10"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0805">
                        <a:lnSpc>
                          <a:spcPts val="1440"/>
                        </a:lnSpc>
                      </a:pPr>
                      <a:r>
                        <a:rPr sz="1200" spc="-5" dirty="0">
                          <a:latin typeface="ＭＳ 明朝"/>
                          <a:cs typeface="ＭＳ 明朝"/>
                        </a:rPr>
                        <a:t>排水処理に係る水質汚濁防止法の遵守</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890"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6512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0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815"/>
                        </a:spcBef>
                      </a:pPr>
                      <a:r>
                        <a:rPr sz="1200" b="1" dirty="0">
                          <a:latin typeface="ＭＳ ゴシック"/>
                          <a:cs typeface="ＭＳ ゴシック"/>
                        </a:rPr>
                        <a:t>（７）</a:t>
                      </a:r>
                      <a:r>
                        <a:rPr sz="1200" b="1" spc="-5" dirty="0">
                          <a:latin typeface="ＭＳ ゴシック"/>
                          <a:cs typeface="ＭＳ ゴシック"/>
                        </a:rPr>
                        <a:t>環境関係法令の遵守等</a:t>
                      </a:r>
                      <a:endParaRPr sz="1200">
                        <a:latin typeface="ＭＳ ゴシック"/>
                        <a:cs typeface="ＭＳ ゴシック"/>
                      </a:endParaRPr>
                    </a:p>
                  </a:txBody>
                  <a:tcPr marL="0" marR="0" marT="1035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0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04800">
                <a:tc>
                  <a:txBody>
                    <a:bodyPr/>
                    <a:lstStyle/>
                    <a:p>
                      <a:pPr algn="ctr">
                        <a:lnSpc>
                          <a:spcPct val="100000"/>
                        </a:lnSpc>
                        <a:spcBef>
                          <a:spcPts val="515"/>
                        </a:spcBef>
                      </a:pPr>
                      <a:r>
                        <a:rPr sz="1200" spc="-50" dirty="0">
                          <a:latin typeface="ＭＳ ゴシック"/>
                          <a:cs typeface="ＭＳ ゴシック"/>
                        </a:rPr>
                        <a:t>⑪</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5" dirty="0">
                          <a:latin typeface="ＭＳ 明朝"/>
                          <a:cs typeface="ＭＳ 明朝"/>
                        </a:rPr>
                        <a:t>みどりの食料システム戦略の理解</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304800">
                <a:tc>
                  <a:txBody>
                    <a:bodyPr/>
                    <a:lstStyle/>
                    <a:p>
                      <a:pPr algn="ctr">
                        <a:lnSpc>
                          <a:spcPct val="100000"/>
                        </a:lnSpc>
                        <a:spcBef>
                          <a:spcPts val="515"/>
                        </a:spcBef>
                      </a:pPr>
                      <a:r>
                        <a:rPr sz="1200" spc="-50" dirty="0">
                          <a:latin typeface="ＭＳ ゴシック"/>
                          <a:cs typeface="ＭＳ ゴシック"/>
                        </a:rPr>
                        <a:t>⑫</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10" dirty="0">
                          <a:latin typeface="ＭＳ 明朝"/>
                          <a:cs typeface="ＭＳ 明朝"/>
                        </a:rPr>
                        <a:t>関係法令の遵守</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04800">
                <a:tc>
                  <a:txBody>
                    <a:bodyPr/>
                    <a:lstStyle/>
                    <a:p>
                      <a:pPr algn="ctr">
                        <a:lnSpc>
                          <a:spcPct val="100000"/>
                        </a:lnSpc>
                        <a:spcBef>
                          <a:spcPts val="515"/>
                        </a:spcBef>
                      </a:pPr>
                      <a:r>
                        <a:rPr sz="1200" spc="-50" dirty="0">
                          <a:latin typeface="ＭＳ ゴシック"/>
                          <a:cs typeface="ＭＳ ゴシック"/>
                        </a:rPr>
                        <a:t>⑬</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dirty="0">
                          <a:latin typeface="ＭＳ 明朝"/>
                          <a:cs typeface="ＭＳ 明朝"/>
                        </a:rPr>
                        <a:t>GAP・HACCP</a:t>
                      </a:r>
                      <a:r>
                        <a:rPr sz="1200" spc="-5" dirty="0">
                          <a:latin typeface="ＭＳ 明朝"/>
                          <a:cs typeface="ＭＳ 明朝"/>
                        </a:rPr>
                        <a:t>について可能な取組から実践</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457200">
                <a:tc>
                  <a:txBody>
                    <a:bodyPr/>
                    <a:lstStyle/>
                    <a:p>
                      <a:pPr algn="ctr">
                        <a:lnSpc>
                          <a:spcPct val="100000"/>
                        </a:lnSpc>
                        <a:spcBef>
                          <a:spcPts val="1115"/>
                        </a:spcBef>
                      </a:pPr>
                      <a:r>
                        <a:rPr sz="1200" spc="-50" dirty="0">
                          <a:latin typeface="ＭＳ ゴシック"/>
                          <a:cs typeface="ＭＳ ゴシック"/>
                        </a:rPr>
                        <a:t>⑭</a:t>
                      </a:r>
                      <a:endParaRPr sz="1200">
                        <a:latin typeface="ＭＳ ゴシック"/>
                        <a:cs typeface="ＭＳ ゴシック"/>
                      </a:endParaRPr>
                    </a:p>
                  </a:txBody>
                  <a:tcPr marL="0" marR="0" marT="1416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marR="233679">
                        <a:lnSpc>
                          <a:spcPct val="100000"/>
                        </a:lnSpc>
                        <a:spcBef>
                          <a:spcPts val="395"/>
                        </a:spcBef>
                      </a:pPr>
                      <a:r>
                        <a:rPr sz="1200" spc="-5" dirty="0">
                          <a:latin typeface="ＭＳ 明朝"/>
                          <a:cs typeface="ＭＳ 明朝"/>
                        </a:rPr>
                        <a:t>アニマルウェルフェアの考えに基づいた飼養管理の考え方を認識している</a:t>
                      </a:r>
                      <a:endParaRPr sz="1200" dirty="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457200">
                <a:tc>
                  <a:txBody>
                    <a:bodyPr/>
                    <a:lstStyle/>
                    <a:p>
                      <a:pPr algn="ctr">
                        <a:lnSpc>
                          <a:spcPct val="100000"/>
                        </a:lnSpc>
                        <a:spcBef>
                          <a:spcPts val="1115"/>
                        </a:spcBef>
                      </a:pPr>
                      <a:r>
                        <a:rPr sz="1200" spc="-50" dirty="0">
                          <a:latin typeface="ＭＳ ゴシック"/>
                          <a:cs typeface="ＭＳ ゴシック"/>
                        </a:rPr>
                        <a:t>⑮</a:t>
                      </a:r>
                      <a:endParaRPr sz="1200">
                        <a:latin typeface="ＭＳ ゴシック"/>
                        <a:cs typeface="ＭＳ ゴシック"/>
                      </a:endParaRPr>
                    </a:p>
                  </a:txBody>
                  <a:tcPr marL="0" marR="0" marT="1416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marR="233679">
                        <a:lnSpc>
                          <a:spcPct val="100000"/>
                        </a:lnSpc>
                        <a:spcBef>
                          <a:spcPts val="395"/>
                        </a:spcBef>
                      </a:pPr>
                      <a:r>
                        <a:rPr sz="1200" spc="-5" dirty="0">
                          <a:latin typeface="ＭＳ 明朝"/>
                          <a:cs typeface="ＭＳ 明朝"/>
                        </a:rPr>
                        <a:t>農業機械等の装置・車両の適切な整備と管理</a:t>
                      </a:r>
                      <a:r>
                        <a:rPr sz="1200" spc="-10" dirty="0">
                          <a:latin typeface="ＭＳ 明朝"/>
                          <a:cs typeface="ＭＳ 明朝"/>
                        </a:rPr>
                        <a:t>の実施に努める</a:t>
                      </a:r>
                      <a:endParaRPr sz="120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04800">
                <a:tc>
                  <a:txBody>
                    <a:bodyPr/>
                    <a:lstStyle/>
                    <a:p>
                      <a:pPr algn="ctr">
                        <a:lnSpc>
                          <a:spcPct val="100000"/>
                        </a:lnSpc>
                        <a:spcBef>
                          <a:spcPts val="515"/>
                        </a:spcBef>
                      </a:pPr>
                      <a:r>
                        <a:rPr sz="1200" spc="-50" dirty="0">
                          <a:latin typeface="ＭＳ ゴシック"/>
                          <a:cs typeface="ＭＳ ゴシック"/>
                        </a:rPr>
                        <a:t>⑯</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5" dirty="0">
                          <a:latin typeface="ＭＳ 明朝"/>
                          <a:cs typeface="ＭＳ 明朝"/>
                        </a:rPr>
                        <a:t>正しい知識に基づく作業安全に努める</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r h="645160">
                <a:tc>
                  <a:txBody>
                    <a:bodyPr/>
                    <a:lstStyle/>
                    <a:p>
                      <a:pPr>
                        <a:lnSpc>
                          <a:spcPct val="100000"/>
                        </a:lnSpc>
                        <a:spcBef>
                          <a:spcPts val="395"/>
                        </a:spcBef>
                      </a:pPr>
                      <a:endParaRPr sz="1200">
                        <a:latin typeface="Times New Roman"/>
                        <a:cs typeface="Times New Roman"/>
                      </a:endParaRPr>
                    </a:p>
                    <a:p>
                      <a:pPr algn="ctr">
                        <a:lnSpc>
                          <a:spcPct val="100000"/>
                        </a:lnSpc>
                      </a:pPr>
                      <a:r>
                        <a:rPr sz="1200" spc="-50" dirty="0">
                          <a:latin typeface="ＭＳ ゴシック"/>
                          <a:cs typeface="ＭＳ ゴシック"/>
                        </a:rPr>
                        <a:t>⑰</a:t>
                      </a:r>
                      <a:endParaRPr sz="120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marL="90805" marR="233679">
                        <a:lnSpc>
                          <a:spcPct val="100000"/>
                        </a:lnSpc>
                        <a:spcBef>
                          <a:spcPts val="400"/>
                        </a:spcBef>
                      </a:pPr>
                      <a:r>
                        <a:rPr sz="1100" b="1" spc="-15" dirty="0">
                          <a:latin typeface="ＭＳ 明朝"/>
                          <a:cs typeface="ＭＳ 明朝"/>
                        </a:rPr>
                        <a:t>※和牛生産を行っている場合</a:t>
                      </a:r>
                      <a:r>
                        <a:rPr sz="1100" b="1" dirty="0">
                          <a:latin typeface="ＭＳ 明朝"/>
                          <a:cs typeface="ＭＳ 明朝"/>
                        </a:rPr>
                        <a:t>（</a:t>
                      </a:r>
                      <a:r>
                        <a:rPr sz="1100" b="1" spc="-15" dirty="0">
                          <a:latin typeface="ＭＳ 明朝"/>
                          <a:cs typeface="ＭＳ 明朝"/>
                        </a:rPr>
                        <a:t>該当しない </a:t>
                      </a:r>
                      <a:r>
                        <a:rPr sz="1100" b="1" spc="-25" dirty="0">
                          <a:latin typeface="ＭＳ 明朝"/>
                          <a:cs typeface="ＭＳ 明朝"/>
                        </a:rPr>
                        <a:t>□）</a:t>
                      </a:r>
                      <a:r>
                        <a:rPr sz="1200" spc="-5" dirty="0">
                          <a:latin typeface="ＭＳ 明朝"/>
                          <a:cs typeface="ＭＳ 明朝"/>
                        </a:rPr>
                        <a:t>家畜改良増殖法及び家畜遺伝資源に係る不正競争防止に関する法律の遵守</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extLst>
                  <a:ext uri="{0D108BD9-81ED-4DB2-BD59-A6C34878D82A}">
                    <a16:rowId xmlns:a16="http://schemas.microsoft.com/office/drawing/2014/main" val="10012"/>
                  </a:ext>
                </a:extLst>
              </a:tr>
              <a:tr h="1070610">
                <a:tc gridSpan="4">
                  <a:txBody>
                    <a:bodyPr/>
                    <a:lstStyle/>
                    <a:p>
                      <a:pPr marL="23495">
                        <a:lnSpc>
                          <a:spcPct val="100000"/>
                        </a:lnSpc>
                        <a:spcBef>
                          <a:spcPts val="150"/>
                        </a:spcBef>
                      </a:pPr>
                      <a:r>
                        <a:rPr sz="1100" spc="-20" dirty="0">
                          <a:latin typeface="ＭＳ ゴシック"/>
                          <a:cs typeface="ＭＳ ゴシック"/>
                        </a:rPr>
                        <a:t>＜報告内容の確認と個人情報の取り扱いについて＞</a:t>
                      </a:r>
                      <a:endParaRPr sz="1100" dirty="0">
                        <a:latin typeface="ＭＳ ゴシック"/>
                        <a:cs typeface="ＭＳ ゴシック"/>
                      </a:endParaRPr>
                    </a:p>
                    <a:p>
                      <a:pPr marL="200660" marR="219710" indent="-177165">
                        <a:lnSpc>
                          <a:spcPct val="100000"/>
                        </a:lnSpc>
                        <a:tabLst>
                          <a:tab pos="304165" algn="l"/>
                        </a:tabLst>
                      </a:pPr>
                      <a:r>
                        <a:rPr sz="1100" spc="-50" dirty="0">
                          <a:latin typeface="ＭＳ ゴシック"/>
                          <a:cs typeface="ＭＳ ゴシック"/>
                        </a:rPr>
                        <a:t>・</a:t>
                      </a:r>
                      <a:r>
                        <a:rPr sz="1100" dirty="0">
                          <a:latin typeface="ＭＳ ゴシック"/>
                          <a:cs typeface="ＭＳ ゴシック"/>
                        </a:rPr>
                        <a:t>		本</a:t>
                      </a:r>
                      <a:r>
                        <a:rPr sz="1100" spc="-15" dirty="0">
                          <a:latin typeface="ＭＳ ゴシック"/>
                          <a:cs typeface="ＭＳ ゴシック"/>
                        </a:rPr>
                        <a:t>チ</a:t>
                      </a:r>
                      <a:r>
                        <a:rPr sz="1100" dirty="0">
                          <a:latin typeface="ＭＳ ゴシック"/>
                          <a:cs typeface="ＭＳ ゴシック"/>
                        </a:rPr>
                        <a:t>ェッ</a:t>
                      </a:r>
                      <a:r>
                        <a:rPr sz="1100" spc="-15" dirty="0">
                          <a:latin typeface="ＭＳ ゴシック"/>
                          <a:cs typeface="ＭＳ ゴシック"/>
                        </a:rPr>
                        <a:t>ク</a:t>
                      </a:r>
                      <a:r>
                        <a:rPr sz="1100" dirty="0">
                          <a:latin typeface="ＭＳ ゴシック"/>
                          <a:cs typeface="ＭＳ ゴシック"/>
                        </a:rPr>
                        <a:t>シー</a:t>
                      </a:r>
                      <a:r>
                        <a:rPr sz="1100" spc="-15" dirty="0">
                          <a:latin typeface="ＭＳ ゴシック"/>
                          <a:cs typeface="ＭＳ ゴシック"/>
                        </a:rPr>
                        <a:t>トに</a:t>
                      </a:r>
                      <a:r>
                        <a:rPr sz="1100" dirty="0">
                          <a:latin typeface="ＭＳ ゴシック"/>
                          <a:cs typeface="ＭＳ ゴシック"/>
                        </a:rPr>
                        <a:t>て報告</a:t>
                      </a:r>
                      <a:r>
                        <a:rPr sz="1100" spc="-15" dirty="0">
                          <a:latin typeface="ＭＳ ゴシック"/>
                          <a:cs typeface="ＭＳ ゴシック"/>
                        </a:rPr>
                        <a:t>さ</a:t>
                      </a:r>
                      <a:r>
                        <a:rPr sz="1100" dirty="0">
                          <a:latin typeface="ＭＳ ゴシック"/>
                          <a:cs typeface="ＭＳ ゴシック"/>
                        </a:rPr>
                        <a:t>れた</a:t>
                      </a:r>
                      <a:r>
                        <a:rPr sz="1100" spc="-15" dirty="0">
                          <a:latin typeface="ＭＳ ゴシック"/>
                          <a:cs typeface="ＭＳ ゴシック"/>
                        </a:rPr>
                        <a:t>内</a:t>
                      </a:r>
                      <a:r>
                        <a:rPr sz="1100" dirty="0">
                          <a:latin typeface="ＭＳ ゴシック"/>
                          <a:cs typeface="ＭＳ ゴシック"/>
                        </a:rPr>
                        <a:t>容に</a:t>
                      </a:r>
                      <a:r>
                        <a:rPr sz="1100" spc="-15" dirty="0">
                          <a:latin typeface="ＭＳ ゴシック"/>
                          <a:cs typeface="ＭＳ ゴシック"/>
                        </a:rPr>
                        <a:t>つい</a:t>
                      </a:r>
                      <a:r>
                        <a:rPr sz="1100" dirty="0">
                          <a:latin typeface="ＭＳ ゴシック"/>
                          <a:cs typeface="ＭＳ ゴシック"/>
                        </a:rPr>
                        <a:t>ては、</a:t>
                      </a:r>
                      <a:r>
                        <a:rPr sz="1100" spc="-15" dirty="0">
                          <a:latin typeface="ＭＳ ゴシック"/>
                          <a:cs typeface="ＭＳ ゴシック"/>
                        </a:rPr>
                        <a:t>農</a:t>
                      </a:r>
                      <a:r>
                        <a:rPr sz="1100" dirty="0">
                          <a:latin typeface="ＭＳ ゴシック"/>
                          <a:cs typeface="ＭＳ ゴシック"/>
                        </a:rPr>
                        <a:t>林水</a:t>
                      </a:r>
                      <a:r>
                        <a:rPr sz="1100" spc="-15" dirty="0">
                          <a:latin typeface="ＭＳ ゴシック"/>
                          <a:cs typeface="ＭＳ ゴシック"/>
                        </a:rPr>
                        <a:t>産</a:t>
                      </a:r>
                      <a:r>
                        <a:rPr sz="1100" dirty="0">
                          <a:latin typeface="ＭＳ ゴシック"/>
                          <a:cs typeface="ＭＳ ゴシック"/>
                        </a:rPr>
                        <a:t>省が</a:t>
                      </a:r>
                      <a:r>
                        <a:rPr sz="1100" spc="-15" dirty="0">
                          <a:latin typeface="ＭＳ ゴシック"/>
                          <a:cs typeface="ＭＳ ゴシック"/>
                        </a:rPr>
                        <a:t>対</a:t>
                      </a:r>
                      <a:r>
                        <a:rPr sz="1100" spc="-50" dirty="0">
                          <a:latin typeface="ＭＳ ゴシック"/>
                          <a:cs typeface="ＭＳ ゴシック"/>
                        </a:rPr>
                        <a:t>象</a:t>
                      </a:r>
                      <a:r>
                        <a:rPr sz="1100" dirty="0">
                          <a:latin typeface="ＭＳ ゴシック"/>
                          <a:cs typeface="ＭＳ ゴシック"/>
                        </a:rPr>
                        <a:t>者を抽</a:t>
                      </a:r>
                      <a:r>
                        <a:rPr sz="1100" spc="-15" dirty="0">
                          <a:latin typeface="ＭＳ ゴシック"/>
                          <a:cs typeface="ＭＳ ゴシック"/>
                        </a:rPr>
                        <a:t>出</a:t>
                      </a:r>
                      <a:r>
                        <a:rPr sz="1100" dirty="0">
                          <a:latin typeface="ＭＳ ゴシック"/>
                          <a:cs typeface="ＭＳ ゴシック"/>
                        </a:rPr>
                        <a:t>し、</a:t>
                      </a:r>
                      <a:r>
                        <a:rPr sz="1100" spc="-15" dirty="0">
                          <a:latin typeface="ＭＳ ゴシック"/>
                          <a:cs typeface="ＭＳ ゴシック"/>
                        </a:rPr>
                        <a:t>実</a:t>
                      </a:r>
                      <a:r>
                        <a:rPr sz="1100" dirty="0">
                          <a:latin typeface="ＭＳ ゴシック"/>
                          <a:cs typeface="ＭＳ ゴシック"/>
                        </a:rPr>
                        <a:t>施状</a:t>
                      </a:r>
                      <a:r>
                        <a:rPr sz="1100" spc="-15" dirty="0">
                          <a:latin typeface="ＭＳ ゴシック"/>
                          <a:cs typeface="ＭＳ ゴシック"/>
                        </a:rPr>
                        <a:t>況の</a:t>
                      </a:r>
                      <a:r>
                        <a:rPr sz="1100" dirty="0">
                          <a:latin typeface="ＭＳ ゴシック"/>
                          <a:cs typeface="ＭＳ ゴシック"/>
                        </a:rPr>
                        <a:t>確認を</a:t>
                      </a:r>
                      <a:r>
                        <a:rPr sz="1100" spc="-15" dirty="0">
                          <a:latin typeface="ＭＳ ゴシック"/>
                          <a:cs typeface="ＭＳ ゴシック"/>
                        </a:rPr>
                        <a:t>行</a:t>
                      </a:r>
                      <a:r>
                        <a:rPr sz="1100" dirty="0">
                          <a:latin typeface="ＭＳ ゴシック"/>
                          <a:cs typeface="ＭＳ ゴシック"/>
                        </a:rPr>
                        <a:t>いま</a:t>
                      </a:r>
                      <a:r>
                        <a:rPr sz="1100" spc="-15" dirty="0">
                          <a:latin typeface="ＭＳ ゴシック"/>
                          <a:cs typeface="ＭＳ ゴシック"/>
                        </a:rPr>
                        <a:t>す</a:t>
                      </a:r>
                      <a:r>
                        <a:rPr sz="1100" spc="-50" dirty="0">
                          <a:latin typeface="ＭＳ ゴシック"/>
                          <a:cs typeface="ＭＳ ゴシック"/>
                        </a:rPr>
                        <a:t>。</a:t>
                      </a:r>
                      <a:endParaRPr sz="1100" dirty="0">
                        <a:latin typeface="ＭＳ ゴシック"/>
                        <a:cs typeface="ＭＳ ゴシック"/>
                      </a:endParaRPr>
                    </a:p>
                    <a:p>
                      <a:pPr marL="200660" marR="181610" indent="-177165">
                        <a:lnSpc>
                          <a:spcPct val="100000"/>
                        </a:lnSpc>
                        <a:tabLst>
                          <a:tab pos="304165" algn="l"/>
                        </a:tabLst>
                      </a:pPr>
                      <a:r>
                        <a:rPr sz="1100" spc="-50" dirty="0">
                          <a:latin typeface="ＭＳ ゴシック"/>
                          <a:cs typeface="ＭＳ ゴシック"/>
                        </a:rPr>
                        <a:t>・</a:t>
                      </a:r>
                      <a:r>
                        <a:rPr sz="1100" dirty="0">
                          <a:latin typeface="ＭＳ ゴシック"/>
                          <a:cs typeface="ＭＳ ゴシック"/>
                        </a:rPr>
                        <a:t>		記</a:t>
                      </a:r>
                      <a:r>
                        <a:rPr sz="1100" spc="-15" dirty="0">
                          <a:latin typeface="ＭＳ ゴシック"/>
                          <a:cs typeface="ＭＳ ゴシック"/>
                        </a:rPr>
                        <a:t>入</a:t>
                      </a:r>
                      <a:r>
                        <a:rPr sz="1100" dirty="0">
                          <a:latin typeface="ＭＳ ゴシック"/>
                          <a:cs typeface="ＭＳ ゴシック"/>
                        </a:rPr>
                        <a:t>いた</a:t>
                      </a:r>
                      <a:r>
                        <a:rPr sz="1100" spc="-15" dirty="0">
                          <a:latin typeface="ＭＳ ゴシック"/>
                          <a:cs typeface="ＭＳ ゴシック"/>
                        </a:rPr>
                        <a:t>だ</a:t>
                      </a:r>
                      <a:r>
                        <a:rPr sz="1100" dirty="0">
                          <a:latin typeface="ＭＳ ゴシック"/>
                          <a:cs typeface="ＭＳ ゴシック"/>
                        </a:rPr>
                        <a:t>いた</a:t>
                      </a:r>
                      <a:r>
                        <a:rPr sz="1100" spc="-15" dirty="0">
                          <a:latin typeface="ＭＳ ゴシック"/>
                          <a:cs typeface="ＭＳ ゴシック"/>
                        </a:rPr>
                        <a:t>個人</a:t>
                      </a:r>
                      <a:r>
                        <a:rPr sz="1100" dirty="0">
                          <a:latin typeface="ＭＳ ゴシック"/>
                          <a:cs typeface="ＭＳ ゴシック"/>
                        </a:rPr>
                        <a:t>情報に</a:t>
                      </a:r>
                      <a:r>
                        <a:rPr sz="1100" spc="-15" dirty="0">
                          <a:latin typeface="ＭＳ ゴシック"/>
                          <a:cs typeface="ＭＳ ゴシック"/>
                        </a:rPr>
                        <a:t>つ</a:t>
                      </a:r>
                      <a:r>
                        <a:rPr sz="1100" dirty="0">
                          <a:latin typeface="ＭＳ ゴシック"/>
                          <a:cs typeface="ＭＳ ゴシック"/>
                        </a:rPr>
                        <a:t>いて</a:t>
                      </a:r>
                      <a:r>
                        <a:rPr sz="1100" spc="-15" dirty="0">
                          <a:latin typeface="ＭＳ ゴシック"/>
                          <a:cs typeface="ＭＳ ゴシック"/>
                        </a:rPr>
                        <a:t>は</a:t>
                      </a:r>
                      <a:r>
                        <a:rPr sz="1100" dirty="0">
                          <a:latin typeface="ＭＳ ゴシック"/>
                          <a:cs typeface="ＭＳ ゴシック"/>
                        </a:rPr>
                        <a:t>、本</a:t>
                      </a:r>
                      <a:r>
                        <a:rPr sz="1100" spc="-15" dirty="0">
                          <a:latin typeface="ＭＳ ゴシック"/>
                          <a:cs typeface="ＭＳ ゴシック"/>
                        </a:rPr>
                        <a:t>チェ</a:t>
                      </a:r>
                      <a:r>
                        <a:rPr sz="1100" dirty="0">
                          <a:latin typeface="ＭＳ ゴシック"/>
                          <a:cs typeface="ＭＳ ゴシック"/>
                        </a:rPr>
                        <a:t>ックシ</a:t>
                      </a:r>
                      <a:r>
                        <a:rPr sz="1100" spc="-15" dirty="0">
                          <a:latin typeface="ＭＳ ゴシック"/>
                          <a:cs typeface="ＭＳ ゴシック"/>
                        </a:rPr>
                        <a:t>ー</a:t>
                      </a:r>
                      <a:r>
                        <a:rPr sz="1100" dirty="0">
                          <a:latin typeface="ＭＳ ゴシック"/>
                          <a:cs typeface="ＭＳ ゴシック"/>
                        </a:rPr>
                        <a:t>トの</a:t>
                      </a:r>
                      <a:r>
                        <a:rPr sz="1100" spc="-15" dirty="0">
                          <a:latin typeface="ＭＳ ゴシック"/>
                          <a:cs typeface="ＭＳ ゴシック"/>
                        </a:rPr>
                        <a:t>実</a:t>
                      </a:r>
                      <a:r>
                        <a:rPr sz="1100" dirty="0">
                          <a:latin typeface="ＭＳ ゴシック"/>
                          <a:cs typeface="ＭＳ ゴシック"/>
                        </a:rPr>
                        <a:t>施状</a:t>
                      </a:r>
                      <a:r>
                        <a:rPr sz="1100" spc="-15" dirty="0">
                          <a:latin typeface="ＭＳ ゴシック"/>
                          <a:cs typeface="ＭＳ ゴシック"/>
                        </a:rPr>
                        <a:t>況</a:t>
                      </a:r>
                      <a:r>
                        <a:rPr sz="1100" spc="-50" dirty="0">
                          <a:latin typeface="ＭＳ ゴシック"/>
                          <a:cs typeface="ＭＳ ゴシック"/>
                        </a:rPr>
                        <a:t>確</a:t>
                      </a:r>
                      <a:r>
                        <a:rPr sz="1100" dirty="0">
                          <a:latin typeface="ＭＳ ゴシック"/>
                          <a:cs typeface="ＭＳ ゴシック"/>
                        </a:rPr>
                        <a:t>認のた</a:t>
                      </a:r>
                      <a:r>
                        <a:rPr sz="1100" spc="-15" dirty="0">
                          <a:latin typeface="ＭＳ ゴシック"/>
                          <a:cs typeface="ＭＳ ゴシック"/>
                        </a:rPr>
                        <a:t>め</a:t>
                      </a:r>
                      <a:r>
                        <a:rPr sz="1100" dirty="0">
                          <a:latin typeface="ＭＳ ゴシック"/>
                          <a:cs typeface="ＭＳ ゴシック"/>
                        </a:rPr>
                        <a:t>に農</a:t>
                      </a:r>
                      <a:r>
                        <a:rPr sz="1100" spc="-15" dirty="0">
                          <a:latin typeface="ＭＳ ゴシック"/>
                          <a:cs typeface="ＭＳ ゴシック"/>
                        </a:rPr>
                        <a:t>林</a:t>
                      </a:r>
                      <a:r>
                        <a:rPr sz="1100" dirty="0">
                          <a:latin typeface="ＭＳ ゴシック"/>
                          <a:cs typeface="ＭＳ ゴシック"/>
                        </a:rPr>
                        <a:t>水産</a:t>
                      </a:r>
                      <a:r>
                        <a:rPr sz="1100" spc="-15" dirty="0">
                          <a:latin typeface="ＭＳ ゴシック"/>
                          <a:cs typeface="ＭＳ ゴシック"/>
                        </a:rPr>
                        <a:t>省で</a:t>
                      </a:r>
                      <a:r>
                        <a:rPr sz="1100" dirty="0">
                          <a:latin typeface="ＭＳ ゴシック"/>
                          <a:cs typeface="ＭＳ ゴシック"/>
                        </a:rPr>
                        <a:t>使用し</a:t>
                      </a:r>
                      <a:r>
                        <a:rPr sz="1100" spc="-15" dirty="0">
                          <a:latin typeface="ＭＳ ゴシック"/>
                          <a:cs typeface="ＭＳ ゴシック"/>
                        </a:rPr>
                        <a:t>、</a:t>
                      </a:r>
                      <a:r>
                        <a:rPr sz="1100" dirty="0">
                          <a:latin typeface="ＭＳ ゴシック"/>
                          <a:cs typeface="ＭＳ ゴシック"/>
                        </a:rPr>
                        <a:t>ご本</a:t>
                      </a:r>
                      <a:r>
                        <a:rPr sz="1100" spc="-15" dirty="0">
                          <a:latin typeface="ＭＳ ゴシック"/>
                          <a:cs typeface="ＭＳ ゴシック"/>
                        </a:rPr>
                        <a:t>人</a:t>
                      </a:r>
                      <a:r>
                        <a:rPr sz="1100" dirty="0">
                          <a:latin typeface="ＭＳ ゴシック"/>
                          <a:cs typeface="ＭＳ ゴシック"/>
                        </a:rPr>
                        <a:t>の同</a:t>
                      </a:r>
                      <a:r>
                        <a:rPr sz="1100" spc="-15" dirty="0">
                          <a:latin typeface="ＭＳ ゴシック"/>
                          <a:cs typeface="ＭＳ ゴシック"/>
                        </a:rPr>
                        <a:t>意が</a:t>
                      </a:r>
                      <a:r>
                        <a:rPr sz="1100" dirty="0">
                          <a:latin typeface="ＭＳ ゴシック"/>
                          <a:cs typeface="ＭＳ ゴシック"/>
                        </a:rPr>
                        <a:t>なけれ</a:t>
                      </a:r>
                      <a:r>
                        <a:rPr sz="1100" spc="-15" dirty="0">
                          <a:latin typeface="ＭＳ ゴシック"/>
                          <a:cs typeface="ＭＳ ゴシック"/>
                        </a:rPr>
                        <a:t>ば</a:t>
                      </a:r>
                      <a:r>
                        <a:rPr sz="1100" dirty="0">
                          <a:latin typeface="ＭＳ ゴシック"/>
                          <a:cs typeface="ＭＳ ゴシック"/>
                        </a:rPr>
                        <a:t>第三</a:t>
                      </a:r>
                      <a:r>
                        <a:rPr sz="1100" spc="-15" dirty="0">
                          <a:latin typeface="ＭＳ ゴシック"/>
                          <a:cs typeface="ＭＳ ゴシック"/>
                        </a:rPr>
                        <a:t>者</a:t>
                      </a:r>
                      <a:r>
                        <a:rPr sz="1100" dirty="0">
                          <a:latin typeface="ＭＳ ゴシック"/>
                          <a:cs typeface="ＭＳ ゴシック"/>
                        </a:rPr>
                        <a:t>に提</a:t>
                      </a:r>
                      <a:r>
                        <a:rPr sz="1100" spc="-50" dirty="0">
                          <a:latin typeface="ＭＳ ゴシック"/>
                          <a:cs typeface="ＭＳ ゴシック"/>
                        </a:rPr>
                        <a:t>供</a:t>
                      </a:r>
                      <a:endParaRPr sz="1100" dirty="0">
                        <a:latin typeface="ＭＳ ゴシック"/>
                        <a:cs typeface="ＭＳ ゴシック"/>
                      </a:endParaRPr>
                    </a:p>
                    <a:p>
                      <a:pPr marL="200660">
                        <a:lnSpc>
                          <a:spcPts val="1380"/>
                        </a:lnSpc>
                        <a:spcBef>
                          <a:spcPts val="200"/>
                        </a:spcBef>
                        <a:tabLst>
                          <a:tab pos="2503170" algn="l"/>
                        </a:tabLst>
                      </a:pPr>
                      <a:r>
                        <a:rPr sz="1650" baseline="15151" dirty="0">
                          <a:latin typeface="ＭＳ ゴシック"/>
                          <a:cs typeface="ＭＳ ゴシック"/>
                        </a:rPr>
                        <a:t>するこ</a:t>
                      </a:r>
                      <a:r>
                        <a:rPr sz="1650" spc="-22" baseline="15151" dirty="0">
                          <a:latin typeface="ＭＳ ゴシック"/>
                          <a:cs typeface="ＭＳ ゴシック"/>
                        </a:rPr>
                        <a:t>と</a:t>
                      </a:r>
                      <a:r>
                        <a:rPr sz="1650" baseline="15151" dirty="0">
                          <a:latin typeface="ＭＳ ゴシック"/>
                          <a:cs typeface="ＭＳ ゴシック"/>
                        </a:rPr>
                        <a:t>はあ</a:t>
                      </a:r>
                      <a:r>
                        <a:rPr sz="1650" spc="-22" baseline="15151" dirty="0">
                          <a:latin typeface="ＭＳ ゴシック"/>
                          <a:cs typeface="ＭＳ ゴシック"/>
                        </a:rPr>
                        <a:t>り</a:t>
                      </a:r>
                      <a:r>
                        <a:rPr sz="1650" baseline="15151" dirty="0">
                          <a:latin typeface="ＭＳ ゴシック"/>
                          <a:cs typeface="ＭＳ ゴシック"/>
                        </a:rPr>
                        <a:t>ませ</a:t>
                      </a:r>
                      <a:r>
                        <a:rPr sz="1650" spc="-22" baseline="15151" dirty="0">
                          <a:latin typeface="ＭＳ ゴシック"/>
                          <a:cs typeface="ＭＳ ゴシック"/>
                        </a:rPr>
                        <a:t>ん</a:t>
                      </a:r>
                      <a:r>
                        <a:rPr sz="1650" spc="-75" baseline="15151" dirty="0">
                          <a:latin typeface="ＭＳ ゴシック"/>
                          <a:cs typeface="ＭＳ ゴシック"/>
                        </a:rPr>
                        <a:t>。</a:t>
                      </a:r>
                      <a:r>
                        <a:rPr sz="1650" baseline="15151" dirty="0">
                          <a:latin typeface="ＭＳ ゴシック"/>
                          <a:cs typeface="ＭＳ ゴシック"/>
                        </a:rPr>
                        <a:t>	</a:t>
                      </a:r>
                      <a:r>
                        <a:rPr sz="1200" dirty="0">
                          <a:latin typeface="ＭＳ ゴシック"/>
                          <a:cs typeface="ＭＳ ゴシック"/>
                        </a:rPr>
                        <a:t>上記について、確認しました</a:t>
                      </a:r>
                      <a:r>
                        <a:rPr sz="1200" spc="-25" dirty="0">
                          <a:latin typeface="ＭＳ ゴシック"/>
                          <a:cs typeface="ＭＳ ゴシック"/>
                        </a:rPr>
                        <a:t>→□</a:t>
                      </a:r>
                      <a:endParaRPr sz="1200" dirty="0">
                        <a:latin typeface="ＭＳ ゴシック"/>
                        <a:cs typeface="ＭＳ ゴシック"/>
                      </a:endParaRPr>
                    </a:p>
                  </a:txBody>
                  <a:tcPr marL="0" marR="0" marT="19050" marB="0">
                    <a:lnL w="3175">
                      <a:solidFill>
                        <a:srgbClr val="FF0000"/>
                      </a:solidFill>
                      <a:prstDash val="solid"/>
                    </a:lnL>
                    <a:lnR w="19050">
                      <a:solidFill>
                        <a:srgbClr val="FF0000"/>
                      </a:solidFill>
                      <a:prstDash val="solid"/>
                    </a:lnR>
                    <a:lnT w="19050">
                      <a:solidFill>
                        <a:srgbClr val="FF0000"/>
                      </a:solidFill>
                      <a:prstDash val="solid"/>
                    </a:lnT>
                    <a:lnB w="19050">
                      <a:solidFill>
                        <a:srgbClr val="FF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3"/>
                  </a:ext>
                </a:extLst>
              </a:tr>
            </a:tbl>
          </a:graphicData>
        </a:graphic>
      </p:graphicFrame>
      <p:sp>
        <p:nvSpPr>
          <p:cNvPr id="5" name="object 5"/>
          <p:cNvSpPr txBox="1">
            <a:spLocks noGrp="1"/>
          </p:cNvSpPr>
          <p:nvPr>
            <p:ph type="title"/>
          </p:nvPr>
        </p:nvSpPr>
        <p:spPr>
          <a:prstGeom prst="rect">
            <a:avLst/>
          </a:prstGeom>
        </p:spPr>
        <p:txBody>
          <a:bodyPr vert="horz" wrap="square" lIns="0" tIns="99767" rIns="0" bIns="0" rtlCol="0">
            <a:spAutoFit/>
          </a:bodyPr>
          <a:lstStyle/>
          <a:p>
            <a:pPr marL="12700">
              <a:lnSpc>
                <a:spcPts val="2060"/>
              </a:lnSpc>
              <a:spcBef>
                <a:spcPts val="100"/>
              </a:spcBef>
            </a:pPr>
            <a:r>
              <a:rPr spc="-30" dirty="0"/>
              <a:t>環境負荷低減のクロスコンプライアンス チェックシート</a:t>
            </a:r>
          </a:p>
          <a:p>
            <a:pPr marL="12700">
              <a:lnSpc>
                <a:spcPts val="2060"/>
              </a:lnSpc>
            </a:pPr>
            <a:r>
              <a:rPr dirty="0">
                <a:latin typeface="メイリオ"/>
                <a:cs typeface="メイリオ"/>
              </a:rPr>
              <a:t>（畜産経営体向け</a:t>
            </a:r>
            <a:r>
              <a:rPr spc="-50" dirty="0">
                <a:latin typeface="メイリオ"/>
                <a:cs typeface="メイリオ"/>
              </a:rPr>
              <a:t>）</a:t>
            </a:r>
          </a:p>
        </p:txBody>
      </p:sp>
      <p:sp>
        <p:nvSpPr>
          <p:cNvPr id="6" name="object 6"/>
          <p:cNvSpPr txBox="1"/>
          <p:nvPr/>
        </p:nvSpPr>
        <p:spPr>
          <a:xfrm>
            <a:off x="134951" y="6263766"/>
            <a:ext cx="4635500" cy="612775"/>
          </a:xfrm>
          <a:prstGeom prst="rect">
            <a:avLst/>
          </a:prstGeom>
        </p:spPr>
        <p:txBody>
          <a:bodyPr vert="horz" wrap="square" lIns="0" tIns="41275" rIns="0" bIns="0" rtlCol="0">
            <a:spAutoFit/>
          </a:bodyPr>
          <a:lstStyle/>
          <a:p>
            <a:pPr marL="187325" marR="5080" indent="-175260">
              <a:lnSpc>
                <a:spcPts val="1100"/>
              </a:lnSpc>
              <a:spcBef>
                <a:spcPts val="325"/>
              </a:spcBef>
              <a:tabLst>
                <a:tab pos="292735" algn="l"/>
              </a:tabLst>
            </a:pPr>
            <a:r>
              <a:rPr sz="1100" spc="-50" dirty="0">
                <a:latin typeface="ＭＳ 明朝"/>
                <a:cs typeface="ＭＳ 明朝"/>
              </a:rPr>
              <a:t>注</a:t>
            </a:r>
            <a:r>
              <a:rPr sz="1100" dirty="0">
                <a:latin typeface="ＭＳ 明朝"/>
                <a:cs typeface="ＭＳ 明朝"/>
              </a:rPr>
              <a:t>		※</a:t>
            </a:r>
            <a:r>
              <a:rPr sz="1100" spc="-15" dirty="0">
                <a:latin typeface="ＭＳ 明朝"/>
                <a:cs typeface="ＭＳ 明朝"/>
              </a:rPr>
              <a:t>の</a:t>
            </a:r>
            <a:r>
              <a:rPr sz="1100" dirty="0">
                <a:latin typeface="ＭＳ 明朝"/>
                <a:cs typeface="ＭＳ 明朝"/>
              </a:rPr>
              <a:t>記載</a:t>
            </a:r>
            <a:r>
              <a:rPr sz="1100" spc="-15" dirty="0">
                <a:latin typeface="ＭＳ 明朝"/>
                <a:cs typeface="ＭＳ 明朝"/>
              </a:rPr>
              <a:t>内</a:t>
            </a:r>
            <a:r>
              <a:rPr sz="1100" dirty="0">
                <a:latin typeface="ＭＳ 明朝"/>
                <a:cs typeface="ＭＳ 明朝"/>
              </a:rPr>
              <a:t>容に</a:t>
            </a:r>
            <a:r>
              <a:rPr sz="1100" spc="-15" dirty="0">
                <a:latin typeface="ＭＳ 明朝"/>
                <a:cs typeface="ＭＳ 明朝"/>
              </a:rPr>
              <a:t>「該</a:t>
            </a:r>
            <a:r>
              <a:rPr sz="1100" dirty="0">
                <a:latin typeface="ＭＳ 明朝"/>
                <a:cs typeface="ＭＳ 明朝"/>
              </a:rPr>
              <a:t>当しな</a:t>
            </a:r>
            <a:r>
              <a:rPr sz="1100" spc="-15" dirty="0">
                <a:latin typeface="ＭＳ 明朝"/>
                <a:cs typeface="ＭＳ 明朝"/>
              </a:rPr>
              <a:t>い</a:t>
            </a:r>
            <a:r>
              <a:rPr sz="1100" dirty="0">
                <a:latin typeface="ＭＳ 明朝"/>
                <a:cs typeface="ＭＳ 明朝"/>
              </a:rPr>
              <a:t>」場</a:t>
            </a:r>
            <a:r>
              <a:rPr sz="1100" spc="-15" dirty="0">
                <a:latin typeface="ＭＳ 明朝"/>
                <a:cs typeface="ＭＳ 明朝"/>
              </a:rPr>
              <a:t>合</a:t>
            </a:r>
            <a:r>
              <a:rPr sz="1100" dirty="0">
                <a:latin typeface="ＭＳ 明朝"/>
                <a:cs typeface="ＭＳ 明朝"/>
              </a:rPr>
              <a:t>には</a:t>
            </a:r>
            <a:r>
              <a:rPr sz="1100" spc="-15" dirty="0">
                <a:latin typeface="ＭＳ 明朝"/>
                <a:cs typeface="ＭＳ 明朝"/>
              </a:rPr>
              <a:t>□に</a:t>
            </a:r>
            <a:r>
              <a:rPr sz="1100" dirty="0">
                <a:latin typeface="ＭＳ 明朝"/>
                <a:cs typeface="ＭＳ 明朝"/>
              </a:rPr>
              <a:t>チェッ</a:t>
            </a:r>
            <a:r>
              <a:rPr sz="1100" spc="-15" dirty="0">
                <a:latin typeface="ＭＳ 明朝"/>
                <a:cs typeface="ＭＳ 明朝"/>
              </a:rPr>
              <a:t>ク</a:t>
            </a:r>
            <a:r>
              <a:rPr sz="1100" dirty="0">
                <a:latin typeface="ＭＳ 明朝"/>
                <a:cs typeface="ＭＳ 明朝"/>
              </a:rPr>
              <a:t>して</a:t>
            </a:r>
            <a:r>
              <a:rPr sz="1100" spc="-15" dirty="0">
                <a:latin typeface="ＭＳ 明朝"/>
                <a:cs typeface="ＭＳ 明朝"/>
              </a:rPr>
              <a:t>く</a:t>
            </a:r>
            <a:r>
              <a:rPr sz="1100" dirty="0">
                <a:latin typeface="ＭＳ 明朝"/>
                <a:cs typeface="ＭＳ 明朝"/>
              </a:rPr>
              <a:t>ださ</a:t>
            </a:r>
            <a:r>
              <a:rPr sz="1100" spc="-15" dirty="0">
                <a:latin typeface="ＭＳ 明朝"/>
                <a:cs typeface="ＭＳ 明朝"/>
              </a:rPr>
              <a:t>い</a:t>
            </a:r>
            <a:r>
              <a:rPr sz="1100" spc="-50" dirty="0">
                <a:latin typeface="ＭＳ 明朝"/>
                <a:cs typeface="ＭＳ 明朝"/>
              </a:rPr>
              <a:t>。</a:t>
            </a:r>
            <a:r>
              <a:rPr sz="1100" dirty="0">
                <a:latin typeface="ＭＳ 明朝"/>
                <a:cs typeface="ＭＳ 明朝"/>
              </a:rPr>
              <a:t>この場</a:t>
            </a:r>
            <a:r>
              <a:rPr sz="1100" spc="-15" dirty="0">
                <a:latin typeface="ＭＳ 明朝"/>
                <a:cs typeface="ＭＳ 明朝"/>
              </a:rPr>
              <a:t>合</a:t>
            </a:r>
            <a:r>
              <a:rPr sz="1100" dirty="0">
                <a:latin typeface="ＭＳ 明朝"/>
                <a:cs typeface="ＭＳ 明朝"/>
              </a:rPr>
              <a:t>、当</a:t>
            </a:r>
            <a:r>
              <a:rPr sz="1100" spc="-15" dirty="0">
                <a:latin typeface="ＭＳ 明朝"/>
                <a:cs typeface="ＭＳ 明朝"/>
              </a:rPr>
              <a:t>該</a:t>
            </a:r>
            <a:r>
              <a:rPr sz="1100" dirty="0">
                <a:latin typeface="ＭＳ 明朝"/>
                <a:cs typeface="ＭＳ 明朝"/>
              </a:rPr>
              <a:t>項目</a:t>
            </a:r>
            <a:r>
              <a:rPr sz="1100" spc="-15" dirty="0">
                <a:latin typeface="ＭＳ 明朝"/>
                <a:cs typeface="ＭＳ 明朝"/>
              </a:rPr>
              <a:t>の申</a:t>
            </a:r>
            <a:r>
              <a:rPr sz="1100" dirty="0">
                <a:latin typeface="ＭＳ 明朝"/>
                <a:cs typeface="ＭＳ 明朝"/>
              </a:rPr>
              <a:t>請時・</a:t>
            </a:r>
            <a:r>
              <a:rPr sz="1100" spc="-15" dirty="0">
                <a:latin typeface="ＭＳ 明朝"/>
                <a:cs typeface="ＭＳ 明朝"/>
              </a:rPr>
              <a:t>報</a:t>
            </a:r>
            <a:r>
              <a:rPr sz="1100" dirty="0">
                <a:latin typeface="ＭＳ 明朝"/>
                <a:cs typeface="ＭＳ 明朝"/>
              </a:rPr>
              <a:t>告時</a:t>
            </a:r>
            <a:r>
              <a:rPr sz="1100" spc="-15" dirty="0">
                <a:latin typeface="ＭＳ 明朝"/>
                <a:cs typeface="ＭＳ 明朝"/>
              </a:rPr>
              <a:t>の</a:t>
            </a:r>
            <a:r>
              <a:rPr sz="1100" dirty="0">
                <a:latin typeface="ＭＳ 明朝"/>
                <a:cs typeface="ＭＳ 明朝"/>
              </a:rPr>
              <a:t>チェ</a:t>
            </a:r>
            <a:r>
              <a:rPr sz="1100" spc="-15" dirty="0">
                <a:latin typeface="ＭＳ 明朝"/>
                <a:cs typeface="ＭＳ 明朝"/>
              </a:rPr>
              <a:t>ック</a:t>
            </a:r>
            <a:r>
              <a:rPr sz="1100" dirty="0">
                <a:latin typeface="ＭＳ 明朝"/>
                <a:cs typeface="ＭＳ 明朝"/>
              </a:rPr>
              <a:t>は不要</a:t>
            </a:r>
            <a:r>
              <a:rPr sz="1100" spc="-15" dirty="0">
                <a:latin typeface="ＭＳ 明朝"/>
                <a:cs typeface="ＭＳ 明朝"/>
              </a:rPr>
              <a:t>で</a:t>
            </a:r>
            <a:r>
              <a:rPr sz="1100" dirty="0">
                <a:latin typeface="ＭＳ 明朝"/>
                <a:cs typeface="ＭＳ 明朝"/>
              </a:rPr>
              <a:t>す</a:t>
            </a:r>
            <a:r>
              <a:rPr sz="1100" spc="-50" dirty="0">
                <a:latin typeface="ＭＳ 明朝"/>
                <a:cs typeface="ＭＳ 明朝"/>
              </a:rPr>
              <a:t>。</a:t>
            </a:r>
            <a:endParaRPr sz="1100" dirty="0">
              <a:latin typeface="ＭＳ 明朝"/>
              <a:cs typeface="ＭＳ 明朝"/>
            </a:endParaRPr>
          </a:p>
          <a:p>
            <a:pPr marL="187960" marR="5080" indent="-175260">
              <a:lnSpc>
                <a:spcPts val="1090"/>
              </a:lnSpc>
              <a:spcBef>
                <a:spcPts val="15"/>
              </a:spcBef>
              <a:buChar char="◆"/>
              <a:tabLst>
                <a:tab pos="187960" algn="l"/>
                <a:tab pos="292735" algn="l"/>
              </a:tabLst>
            </a:pPr>
            <a:r>
              <a:rPr sz="1100" dirty="0">
                <a:latin typeface="ＭＳ 明朝"/>
                <a:cs typeface="ＭＳ 明朝"/>
              </a:rPr>
              <a:t>	</a:t>
            </a:r>
            <a:r>
              <a:rPr sz="1100" spc="-20" dirty="0">
                <a:latin typeface="ＭＳ 明朝"/>
                <a:cs typeface="ＭＳ 明朝"/>
              </a:rPr>
              <a:t>上記はひな形であり、各事業によりチェックする取組は異なる場合があるため、各事業の要綱・要領などでご確認ください。</a:t>
            </a:r>
            <a:endParaRPr sz="1100" dirty="0">
              <a:latin typeface="ＭＳ 明朝"/>
              <a:cs typeface="ＭＳ 明朝"/>
            </a:endParaRPr>
          </a:p>
        </p:txBody>
      </p:sp>
      <p:sp>
        <p:nvSpPr>
          <p:cNvPr id="7" name="object 7"/>
          <p:cNvSpPr txBox="1"/>
          <p:nvPr/>
        </p:nvSpPr>
        <p:spPr>
          <a:xfrm>
            <a:off x="9129057" y="359205"/>
            <a:ext cx="76073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Meiryo UI"/>
                <a:cs typeface="Meiryo UI"/>
              </a:rPr>
              <a:t>Ver2.1</a:t>
            </a:r>
            <a:endParaRPr sz="1800">
              <a:latin typeface="Meiryo UI"/>
              <a:cs typeface="Meiryo UI"/>
            </a:endParaRPr>
          </a:p>
        </p:txBody>
      </p:sp>
      <p:sp>
        <p:nvSpPr>
          <p:cNvPr id="8" name="object 8"/>
          <p:cNvSpPr txBox="1"/>
          <p:nvPr/>
        </p:nvSpPr>
        <p:spPr>
          <a:xfrm>
            <a:off x="5222747" y="47244"/>
            <a:ext cx="3877310" cy="830580"/>
          </a:xfrm>
          <a:prstGeom prst="rect">
            <a:avLst/>
          </a:prstGeom>
          <a:ln w="12700">
            <a:solidFill>
              <a:srgbClr val="000000"/>
            </a:solidFill>
          </a:ln>
        </p:spPr>
        <p:txBody>
          <a:bodyPr vert="horz" wrap="square" lIns="0" tIns="49530" rIns="0" bIns="0" rtlCol="0">
            <a:spAutoFit/>
          </a:bodyPr>
          <a:lstStyle/>
          <a:p>
            <a:pPr marL="90805" marR="120650" algn="just">
              <a:lnSpc>
                <a:spcPct val="100000"/>
              </a:lnSpc>
              <a:spcBef>
                <a:spcPts val="390"/>
              </a:spcBef>
              <a:tabLst>
                <a:tab pos="3748404" algn="l"/>
              </a:tabLst>
            </a:pPr>
            <a:r>
              <a:rPr sz="1200" dirty="0">
                <a:latin typeface="ＭＳ ゴシック"/>
                <a:cs typeface="ＭＳ ゴシック"/>
              </a:rPr>
              <a:t>事業名</a:t>
            </a:r>
            <a:r>
              <a:rPr sz="1200" spc="-50" dirty="0">
                <a:latin typeface="ＭＳ ゴシック"/>
                <a:cs typeface="ＭＳ ゴシック"/>
              </a:rPr>
              <a:t>：</a:t>
            </a:r>
            <a:r>
              <a:rPr sz="1200" u="sng" dirty="0">
                <a:uFill>
                  <a:solidFill>
                    <a:srgbClr val="000000"/>
                  </a:solidFill>
                </a:uFill>
                <a:latin typeface="Times New Roman"/>
                <a:cs typeface="Times New Roman"/>
              </a:rPr>
              <a:t>	</a:t>
            </a:r>
            <a:r>
              <a:rPr sz="1200" u="none" dirty="0">
                <a:latin typeface="Times New Roman"/>
                <a:cs typeface="Times New Roman"/>
              </a:rPr>
              <a:t> </a:t>
            </a:r>
            <a:r>
              <a:rPr sz="1200" u="none" dirty="0">
                <a:latin typeface="ＭＳ ゴシック"/>
                <a:cs typeface="ＭＳ ゴシック"/>
              </a:rPr>
              <a:t>組織名・代表者氏名</a:t>
            </a:r>
            <a:r>
              <a:rPr sz="1200" u="none" spc="-50" dirty="0">
                <a:latin typeface="ＭＳ ゴシック"/>
                <a:cs typeface="ＭＳ ゴシック"/>
              </a:rPr>
              <a:t>：</a:t>
            </a:r>
            <a:r>
              <a:rPr sz="1200" u="sng" dirty="0">
                <a:uFill>
                  <a:solidFill>
                    <a:srgbClr val="000000"/>
                  </a:solidFill>
                </a:uFill>
                <a:latin typeface="Times New Roman"/>
                <a:cs typeface="Times New Roman"/>
              </a:rPr>
              <a:t>	</a:t>
            </a:r>
            <a:r>
              <a:rPr sz="1200" u="none" dirty="0">
                <a:latin typeface="Times New Roman"/>
                <a:cs typeface="Times New Roman"/>
              </a:rPr>
              <a:t> </a:t>
            </a:r>
            <a:r>
              <a:rPr sz="1200" u="none" dirty="0">
                <a:latin typeface="ＭＳ ゴシック"/>
                <a:cs typeface="ＭＳ ゴシック"/>
              </a:rPr>
              <a:t>住所</a:t>
            </a:r>
            <a:r>
              <a:rPr sz="1200" u="none" spc="-50" dirty="0">
                <a:latin typeface="ＭＳ ゴシック"/>
                <a:cs typeface="ＭＳ ゴシック"/>
              </a:rPr>
              <a:t>：</a:t>
            </a:r>
            <a:r>
              <a:rPr sz="1200" u="sng" dirty="0">
                <a:uFill>
                  <a:solidFill>
                    <a:srgbClr val="000000"/>
                  </a:solidFill>
                </a:uFill>
                <a:latin typeface="Times New Roman"/>
                <a:cs typeface="Times New Roman"/>
              </a:rPr>
              <a:t>	</a:t>
            </a:r>
            <a:r>
              <a:rPr sz="1200" u="none" dirty="0">
                <a:latin typeface="Times New Roman"/>
                <a:cs typeface="Times New Roman"/>
              </a:rPr>
              <a:t> </a:t>
            </a:r>
            <a:r>
              <a:rPr sz="1200" u="none" dirty="0">
                <a:latin typeface="ＭＳ ゴシック"/>
                <a:cs typeface="ＭＳ ゴシック"/>
              </a:rPr>
              <a:t>連絡先</a:t>
            </a:r>
            <a:r>
              <a:rPr sz="1200" u="none" spc="-50" dirty="0">
                <a:latin typeface="ＭＳ ゴシック"/>
                <a:cs typeface="ＭＳ ゴシック"/>
              </a:rPr>
              <a:t>：</a:t>
            </a:r>
            <a:r>
              <a:rPr sz="1200" u="sng" dirty="0">
                <a:uFill>
                  <a:solidFill>
                    <a:srgbClr val="000000"/>
                  </a:solidFill>
                </a:uFill>
                <a:latin typeface="Times New Roman"/>
                <a:cs typeface="Times New Roman"/>
              </a:rPr>
              <a:t>	</a:t>
            </a:r>
            <a:endParaRPr sz="1200"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306</Words>
  <Application>Microsoft Office PowerPoint</Application>
  <PresentationFormat>A4 210 x 297 mm</PresentationFormat>
  <Paragraphs>130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ＭＳ 明朝</vt:lpstr>
      <vt:lpstr>メイリオ</vt:lpstr>
      <vt:lpstr>Calibri</vt:lpstr>
      <vt:lpstr>Times New Roman</vt:lpstr>
      <vt:lpstr>Office Theme</vt:lpstr>
      <vt:lpstr>環境負荷低減のクロスコンプライアンス チェックシート （畜産経営体向け）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ueno</dc:creator>
  <cp:lastModifiedBy>上野 洸喜</cp:lastModifiedBy>
  <cp:revision>1</cp:revision>
  <dcterms:created xsi:type="dcterms:W3CDTF">2025-04-30T07:04:56Z</dcterms:created>
  <dcterms:modified xsi:type="dcterms:W3CDTF">2025-04-30T07:37:35Z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Created">
    <vt:filetime>2025-01-23T00:00:00Z</vt:filetime>
  </property>
  <property fmtid="{D5CDD505-2E9C-101B-9397-08002B2CF9AE}" pid="4" name="Creator">
    <vt:lpwstr>PowerPoint 用 Acrobat PDFMaker 24</vt:lpwstr>
  </property>
  <property fmtid="{D5CDD505-2E9C-101B-9397-08002B2CF9AE}" pid="5" name="LastSaved">
    <vt:filetime>2025-04-30T00:00:00Z</vt:filetime>
  </property>
  <property fmtid="{D5CDD505-2E9C-101B-9397-08002B2CF9AE}" pid="6" name="Order">
    <vt:lpwstr>13624100</vt:lpwstr>
  </property>
  <property fmtid="{D5CDD505-2E9C-101B-9397-08002B2CF9AE}" pid="7" name="Producer">
    <vt:lpwstr>Adobe PDF Library 24.5.96</vt:lpwstr>
  </property>
  <property fmtid="{D5CDD505-2E9C-101B-9397-08002B2CF9AE}" pid="8" name="xd_Signature">
    <vt:lpwstr>No</vt:lpwstr>
  </property>
</Properties>
</file>